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def" i="de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def" i="de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def" i="de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def" i="de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def" i="de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def" i="de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def" i="de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def"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49" name="Shape 49"/>
          <p:cNvSpPr/>
          <p:nvPr>
            <p:ph type="sldImg"/>
          </p:nvPr>
        </p:nvSpPr>
        <p:spPr>
          <a:xfrm>
            <a:off x="1143000" y="685800"/>
            <a:ext cx="4572000" cy="3429000"/>
          </a:xfrm>
          <a:prstGeom prst="rect">
            <a:avLst/>
          </a:prstGeom>
        </p:spPr>
        <p:txBody>
          <a:bodyPr/>
          <a:lstStyle/>
          <a:p>
            <a:pPr/>
          </a:p>
        </p:txBody>
      </p:sp>
      <p:sp>
        <p:nvSpPr>
          <p:cNvPr id="50" name="Shape 5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defTabSz="457200" latinLnBrk="0">
      <a:defRPr sz="2200">
        <a:latin typeface="Lucida Grande"/>
        <a:ea typeface="Lucida Grande"/>
        <a:cs typeface="Lucida Grande"/>
        <a:sym typeface="Lucida Grande"/>
      </a:defRPr>
    </a:lvl2pPr>
    <a:lvl3pPr defTabSz="457200" latinLnBrk="0">
      <a:defRPr sz="2200">
        <a:latin typeface="Lucida Grande"/>
        <a:ea typeface="Lucida Grande"/>
        <a:cs typeface="Lucida Grande"/>
        <a:sym typeface="Lucida Grande"/>
      </a:defRPr>
    </a:lvl3pPr>
    <a:lvl4pPr defTabSz="457200" latinLnBrk="0">
      <a:defRPr sz="2200">
        <a:latin typeface="Lucida Grande"/>
        <a:ea typeface="Lucida Grande"/>
        <a:cs typeface="Lucida Grande"/>
        <a:sym typeface="Lucida Grande"/>
      </a:defRPr>
    </a:lvl4pPr>
    <a:lvl5pPr defTabSz="457200" latinLnBrk="0">
      <a:defRPr sz="2200">
        <a:latin typeface="Lucida Grande"/>
        <a:ea typeface="Lucida Grande"/>
        <a:cs typeface="Lucida Grande"/>
        <a:sym typeface="Lucida Grande"/>
      </a:defRPr>
    </a:lvl5pPr>
    <a:lvl6pPr defTabSz="457200" latinLnBrk="0">
      <a:defRPr sz="2200">
        <a:latin typeface="Lucida Grande"/>
        <a:ea typeface="Lucida Grande"/>
        <a:cs typeface="Lucida Grande"/>
        <a:sym typeface="Lucida Grande"/>
      </a:defRPr>
    </a:lvl6pPr>
    <a:lvl7pPr defTabSz="457200" latinLnBrk="0">
      <a:defRPr sz="2200">
        <a:latin typeface="Lucida Grande"/>
        <a:ea typeface="Lucida Grande"/>
        <a:cs typeface="Lucida Grande"/>
        <a:sym typeface="Lucida Grande"/>
      </a:defRPr>
    </a:lvl7pPr>
    <a:lvl8pPr defTabSz="457200" latinLnBrk="0">
      <a:defRPr sz="2200">
        <a:latin typeface="Lucida Grande"/>
        <a:ea typeface="Lucida Grande"/>
        <a:cs typeface="Lucida Grande"/>
        <a:sym typeface="Lucida Grande"/>
      </a:defRPr>
    </a:lvl8pPr>
    <a:lvl9pPr defTabSz="457200" latinLnBrk="0">
      <a:defRPr sz="2200">
        <a:latin typeface="Lucida Grande"/>
        <a:ea typeface="Lucida Grande"/>
        <a:cs typeface="Lucida Grande"/>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xfrm>
            <a:off x="8305800" y="6324600"/>
            <a:ext cx="386662" cy="375227"/>
          </a:xfrm>
          <a:prstGeom prst="rect">
            <a:avLst/>
          </a:prstGeom>
        </p:spPr>
        <p:txBody>
          <a:bodyPr lIns="45718" tIns="45718" rIns="45718" bIns="45718" anchor="t"/>
          <a:lstStyle>
            <a:lvl1pPr algn="l" defTabSz="914400">
              <a:defRPr sz="20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幻灯片">
    <p:bg>
      <p:bgPr>
        <a:solidFill>
          <a:srgbClr val="F4F4F4"/>
        </a:solidFill>
      </p:bgPr>
    </p:bg>
    <p:spTree>
      <p:nvGrpSpPr>
        <p:cNvPr id="1" name=""/>
        <p:cNvGrpSpPr/>
        <p:nvPr/>
      </p:nvGrpSpPr>
      <p:grpSpPr>
        <a:xfrm>
          <a:off x="0" y="0"/>
          <a:ext cx="0" cy="0"/>
          <a:chOff x="0" y="0"/>
          <a:chExt cx="0" cy="0"/>
        </a:xfrm>
      </p:grpSpPr>
      <p:sp>
        <p:nvSpPr>
          <p:cNvPr id="18" name="Slide Number"/>
          <p:cNvSpPr txBox="1"/>
          <p:nvPr>
            <p:ph type="sldNum" sz="quarter" idx="2"/>
          </p:nvPr>
        </p:nvSpPr>
        <p:spPr>
          <a:xfrm>
            <a:off x="6312016" y="5503577"/>
            <a:ext cx="241191" cy="246449"/>
          </a:xfrm>
          <a:prstGeom prst="rect">
            <a:avLst/>
          </a:prstGeom>
        </p:spPr>
        <p:txBody>
          <a:bodyPr lIns="34324" tIns="34324" rIns="34324" bIns="34324"/>
          <a:lstStyle>
            <a:lvl1pPr defTabSz="914400">
              <a:defRPr>
                <a:solidFill>
                  <a:srgbClr val="888888"/>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25" name="Title Text"/>
          <p:cNvSpPr txBox="1"/>
          <p:nvPr>
            <p:ph type="title"/>
          </p:nvPr>
        </p:nvSpPr>
        <p:spPr>
          <a:prstGeom prst="rect">
            <a:avLst/>
          </a:prstGeom>
        </p:spPr>
        <p:txBody>
          <a:bodyPr/>
          <a:lstStyle/>
          <a:p>
            <a:pPr/>
            <a:r>
              <a:t>Title Text</a:t>
            </a:r>
          </a:p>
        </p:txBody>
      </p:sp>
      <p:sp>
        <p:nvSpPr>
          <p:cNvPr id="26"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34" name="Title Text"/>
          <p:cNvSpPr txBox="1"/>
          <p:nvPr>
            <p:ph type="title"/>
          </p:nvPr>
        </p:nvSpPr>
        <p:spPr>
          <a:xfrm>
            <a:off x="311699" y="1302273"/>
            <a:ext cx="8520602" cy="572705"/>
          </a:xfrm>
          <a:prstGeom prst="rect">
            <a:avLst/>
          </a:prstGeom>
        </p:spPr>
        <p:txBody>
          <a:bodyPr lIns="91424" tIns="91424" rIns="91424" bIns="91424"/>
          <a:lstStyle/>
          <a:p>
            <a:pPr/>
            <a:r>
              <a:t>Title Text</a:t>
            </a:r>
          </a:p>
        </p:txBody>
      </p:sp>
      <p:sp>
        <p:nvSpPr>
          <p:cNvPr id="35" name="Body Level One…"/>
          <p:cNvSpPr txBox="1"/>
          <p:nvPr>
            <p:ph type="body" idx="1"/>
          </p:nvPr>
        </p:nvSpPr>
        <p:spPr>
          <a:xfrm>
            <a:off x="311699" y="2009723"/>
            <a:ext cx="8520602" cy="3416404"/>
          </a:xfrm>
          <a:prstGeom prst="rect">
            <a:avLst/>
          </a:prstGeom>
        </p:spPr>
        <p:txBody>
          <a:bodyPr lIns="91424" tIns="91424" rIns="91424" bIns="91424"/>
          <a:lstStyle/>
          <a:p>
            <a:pPr/>
            <a:r>
              <a:t>Body Level One</a:t>
            </a:r>
          </a:p>
          <a:p>
            <a:pPr lvl="1"/>
            <a:r>
              <a:t>Body Level Two</a:t>
            </a:r>
          </a:p>
          <a:p>
            <a:pPr lvl="2"/>
            <a:r>
              <a:t>Body Level Three</a:t>
            </a:r>
          </a:p>
          <a:p>
            <a:pPr lvl="3"/>
            <a:r>
              <a:t>Body Level Four</a:t>
            </a:r>
          </a:p>
          <a:p>
            <a:pPr lvl="4"/>
            <a:r>
              <a:t>Body Level Five</a:t>
            </a:r>
          </a:p>
        </p:txBody>
      </p:sp>
      <p:sp>
        <p:nvSpPr>
          <p:cNvPr id="36" name="Slide Number"/>
          <p:cNvSpPr txBox="1"/>
          <p:nvPr>
            <p:ph type="sldNum" sz="quarter" idx="2"/>
          </p:nvPr>
        </p:nvSpPr>
        <p:spPr>
          <a:xfrm>
            <a:off x="8656095" y="5539434"/>
            <a:ext cx="365066" cy="355666"/>
          </a:xfrm>
          <a:prstGeom prst="rect">
            <a:avLst/>
          </a:prstGeom>
        </p:spPr>
        <p:txBody>
          <a:bodyPr lIns="91424" tIns="91424" rIns="91424" bIns="91424"/>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幻灯片">
    <p:bg>
      <p:bgPr>
        <a:solidFill>
          <a:srgbClr val="F1F1F1"/>
        </a:solidFill>
      </p:bgPr>
    </p:bg>
    <p:spTree>
      <p:nvGrpSpPr>
        <p:cNvPr id="1" name=""/>
        <p:cNvGrpSpPr/>
        <p:nvPr/>
      </p:nvGrpSpPr>
      <p:grpSpPr>
        <a:xfrm>
          <a:off x="0" y="0"/>
          <a:ext cx="0" cy="0"/>
          <a:chOff x="0" y="0"/>
          <a:chExt cx="0" cy="0"/>
        </a:xfrm>
      </p:grpSpPr>
      <p:sp>
        <p:nvSpPr>
          <p:cNvPr id="43" name="Slide Number"/>
          <p:cNvSpPr txBox="1"/>
          <p:nvPr>
            <p:ph type="sldNum" sz="quarter" idx="2"/>
          </p:nvPr>
        </p:nvSpPr>
        <p:spPr>
          <a:xfrm>
            <a:off x="6312016" y="5503577"/>
            <a:ext cx="241191" cy="246449"/>
          </a:xfrm>
          <a:prstGeom prst="rect">
            <a:avLst/>
          </a:prstGeom>
        </p:spPr>
        <p:txBody>
          <a:bodyPr lIns="34324" tIns="34324" rIns="34324" bIns="34324"/>
          <a:lstStyle>
            <a:lvl1pPr defTabSz="914400">
              <a:defRPr>
                <a:solidFill>
                  <a:srgbClr val="757575"/>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311698" y="1302273"/>
            <a:ext cx="8520604" cy="572711"/>
          </a:xfrm>
          <a:prstGeom prst="rect">
            <a:avLst/>
          </a:prstGeom>
          <a:ln w="12700">
            <a:miter lim="400000"/>
          </a:ln>
          <a:extLst>
            <a:ext uri="{C572A759-6A51-4108-AA02-DFA0A04FC94B}">
              <ma14:wrappingTextBoxFlag xmlns:ma14="http://schemas.microsoft.com/office/mac/drawingml/2011/main" val="1"/>
            </a:ext>
          </a:extLst>
        </p:spPr>
        <p:txBody>
          <a:bodyPr lIns="91421" tIns="91421" rIns="91421" bIns="91421">
            <a:normAutofit fontScale="100000" lnSpcReduction="0"/>
          </a:bodyPr>
          <a:lstStyle/>
          <a:p>
            <a:pPr/>
            <a:r>
              <a:t>Title Text</a:t>
            </a:r>
          </a:p>
        </p:txBody>
      </p:sp>
      <p:sp>
        <p:nvSpPr>
          <p:cNvPr id="3" name="Body Level One…"/>
          <p:cNvSpPr txBox="1"/>
          <p:nvPr>
            <p:ph type="body" idx="1"/>
          </p:nvPr>
        </p:nvSpPr>
        <p:spPr>
          <a:xfrm>
            <a:off x="311698" y="2009723"/>
            <a:ext cx="8520604" cy="3416404"/>
          </a:xfrm>
          <a:prstGeom prst="rect">
            <a:avLst/>
          </a:prstGeom>
          <a:ln w="12700">
            <a:miter lim="400000"/>
          </a:ln>
          <a:extLst>
            <a:ext uri="{C572A759-6A51-4108-AA02-DFA0A04FC94B}">
              <ma14:wrappingTextBoxFlag xmlns:ma14="http://schemas.microsoft.com/office/mac/drawingml/2011/main" val="1"/>
            </a:ext>
          </a:extLst>
        </p:spPr>
        <p:txBody>
          <a:bodyPr lIns="91421" tIns="91421" rIns="91421" bIns="91421">
            <a:normAutofit fontScale="100000" lnSpcReduction="0"/>
          </a:bodyPr>
          <a:lstStyle>
            <a:lvl2pPr>
              <a:buChar char="○"/>
            </a:lvl2pPr>
            <a:lvl3pPr>
              <a:buChar char="■"/>
            </a:lvl3pPr>
            <a:lvl5pPr>
              <a:buChar char="○"/>
            </a:lvl5p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656106" y="5539438"/>
            <a:ext cx="365058" cy="355657"/>
          </a:xfrm>
          <a:prstGeom prst="rect">
            <a:avLst/>
          </a:prstGeom>
          <a:ln w="12700">
            <a:miter lim="400000"/>
          </a:ln>
        </p:spPr>
        <p:txBody>
          <a:bodyPr wrap="none" lIns="91421" tIns="91421" rIns="91421" bIns="91421" anchor="ctr">
            <a:spAutoFit/>
          </a:bodyPr>
          <a:lstStyle>
            <a:lvl1pPr algn="r" defTabSz="1219200">
              <a:defRPr sz="1200">
                <a:solidFill>
                  <a:srgbClr val="59595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Lst>
  <p:transition xmlns:p14="http://schemas.microsoft.com/office/powerpoint/2010/main" spd="med" advClick="1"/>
  <p:txStyles>
    <p:titleStyle>
      <a:lvl1pPr marL="0" marR="0" indent="0" algn="l" defTabSz="1219200" rtl="0" latinLnBrk="0">
        <a:lnSpc>
          <a:spcPct val="100000"/>
        </a:lnSpc>
        <a:spcBef>
          <a:spcPts val="0"/>
        </a:spcBef>
        <a:spcAft>
          <a:spcPts val="0"/>
        </a:spcAft>
        <a:buClrTx/>
        <a:buSzTx/>
        <a:buFontTx/>
        <a:buNone/>
        <a:tabLst/>
        <a:defRPr b="0" baseline="0" cap="none" i="0" spc="0" strike="noStrike" sz="3600" u="none">
          <a:solidFill>
            <a:srgbClr val="000000"/>
          </a:solidFill>
          <a:uFillTx/>
          <a:latin typeface="+mn-lt"/>
          <a:ea typeface="+mn-ea"/>
          <a:cs typeface="+mn-cs"/>
          <a:sym typeface="Arial"/>
        </a:defRPr>
      </a:lvl1pPr>
      <a:lvl2pPr marL="0" marR="0" indent="0" algn="l" defTabSz="1219200" rtl="0" latinLnBrk="0">
        <a:lnSpc>
          <a:spcPct val="100000"/>
        </a:lnSpc>
        <a:spcBef>
          <a:spcPts val="0"/>
        </a:spcBef>
        <a:spcAft>
          <a:spcPts val="0"/>
        </a:spcAft>
        <a:buClrTx/>
        <a:buSzTx/>
        <a:buFontTx/>
        <a:buNone/>
        <a:tabLst/>
        <a:defRPr b="0" baseline="0" cap="none" i="0" spc="0" strike="noStrike" sz="3600" u="none">
          <a:solidFill>
            <a:srgbClr val="000000"/>
          </a:solidFill>
          <a:uFillTx/>
          <a:latin typeface="+mn-lt"/>
          <a:ea typeface="+mn-ea"/>
          <a:cs typeface="+mn-cs"/>
          <a:sym typeface="Arial"/>
        </a:defRPr>
      </a:lvl2pPr>
      <a:lvl3pPr marL="0" marR="0" indent="0" algn="l" defTabSz="1219200" rtl="0" latinLnBrk="0">
        <a:lnSpc>
          <a:spcPct val="100000"/>
        </a:lnSpc>
        <a:spcBef>
          <a:spcPts val="0"/>
        </a:spcBef>
        <a:spcAft>
          <a:spcPts val="0"/>
        </a:spcAft>
        <a:buClrTx/>
        <a:buSzTx/>
        <a:buFontTx/>
        <a:buNone/>
        <a:tabLst/>
        <a:defRPr b="0" baseline="0" cap="none" i="0" spc="0" strike="noStrike" sz="3600" u="none">
          <a:solidFill>
            <a:srgbClr val="000000"/>
          </a:solidFill>
          <a:uFillTx/>
          <a:latin typeface="+mn-lt"/>
          <a:ea typeface="+mn-ea"/>
          <a:cs typeface="+mn-cs"/>
          <a:sym typeface="Arial"/>
        </a:defRPr>
      </a:lvl3pPr>
      <a:lvl4pPr marL="0" marR="0" indent="0" algn="l" defTabSz="1219200" rtl="0" latinLnBrk="0">
        <a:lnSpc>
          <a:spcPct val="100000"/>
        </a:lnSpc>
        <a:spcBef>
          <a:spcPts val="0"/>
        </a:spcBef>
        <a:spcAft>
          <a:spcPts val="0"/>
        </a:spcAft>
        <a:buClrTx/>
        <a:buSzTx/>
        <a:buFontTx/>
        <a:buNone/>
        <a:tabLst/>
        <a:defRPr b="0" baseline="0" cap="none" i="0" spc="0" strike="noStrike" sz="3600" u="none">
          <a:solidFill>
            <a:srgbClr val="000000"/>
          </a:solidFill>
          <a:uFillTx/>
          <a:latin typeface="+mn-lt"/>
          <a:ea typeface="+mn-ea"/>
          <a:cs typeface="+mn-cs"/>
          <a:sym typeface="Arial"/>
        </a:defRPr>
      </a:lvl4pPr>
      <a:lvl5pPr marL="0" marR="0" indent="0" algn="l" defTabSz="1219200" rtl="0" latinLnBrk="0">
        <a:lnSpc>
          <a:spcPct val="100000"/>
        </a:lnSpc>
        <a:spcBef>
          <a:spcPts val="0"/>
        </a:spcBef>
        <a:spcAft>
          <a:spcPts val="0"/>
        </a:spcAft>
        <a:buClrTx/>
        <a:buSzTx/>
        <a:buFontTx/>
        <a:buNone/>
        <a:tabLst/>
        <a:defRPr b="0" baseline="0" cap="none" i="0" spc="0" strike="noStrike" sz="3600" u="none">
          <a:solidFill>
            <a:srgbClr val="000000"/>
          </a:solidFill>
          <a:uFillTx/>
          <a:latin typeface="+mn-lt"/>
          <a:ea typeface="+mn-ea"/>
          <a:cs typeface="+mn-cs"/>
          <a:sym typeface="Arial"/>
        </a:defRPr>
      </a:lvl5pPr>
      <a:lvl6pPr marL="0" marR="0" indent="0" algn="l" defTabSz="1219200" rtl="0" latinLnBrk="0">
        <a:lnSpc>
          <a:spcPct val="100000"/>
        </a:lnSpc>
        <a:spcBef>
          <a:spcPts val="0"/>
        </a:spcBef>
        <a:spcAft>
          <a:spcPts val="0"/>
        </a:spcAft>
        <a:buClrTx/>
        <a:buSzTx/>
        <a:buFontTx/>
        <a:buNone/>
        <a:tabLst/>
        <a:defRPr b="0" baseline="0" cap="none" i="0" spc="0" strike="noStrike" sz="3600" u="none">
          <a:solidFill>
            <a:srgbClr val="000000"/>
          </a:solidFill>
          <a:uFillTx/>
          <a:latin typeface="+mn-lt"/>
          <a:ea typeface="+mn-ea"/>
          <a:cs typeface="+mn-cs"/>
          <a:sym typeface="Arial"/>
        </a:defRPr>
      </a:lvl6pPr>
      <a:lvl7pPr marL="0" marR="0" indent="0" algn="l" defTabSz="1219200" rtl="0" latinLnBrk="0">
        <a:lnSpc>
          <a:spcPct val="100000"/>
        </a:lnSpc>
        <a:spcBef>
          <a:spcPts val="0"/>
        </a:spcBef>
        <a:spcAft>
          <a:spcPts val="0"/>
        </a:spcAft>
        <a:buClrTx/>
        <a:buSzTx/>
        <a:buFontTx/>
        <a:buNone/>
        <a:tabLst/>
        <a:defRPr b="0" baseline="0" cap="none" i="0" spc="0" strike="noStrike" sz="3600" u="none">
          <a:solidFill>
            <a:srgbClr val="000000"/>
          </a:solidFill>
          <a:uFillTx/>
          <a:latin typeface="+mn-lt"/>
          <a:ea typeface="+mn-ea"/>
          <a:cs typeface="+mn-cs"/>
          <a:sym typeface="Arial"/>
        </a:defRPr>
      </a:lvl7pPr>
      <a:lvl8pPr marL="0" marR="0" indent="0" algn="l" defTabSz="1219200" rtl="0" latinLnBrk="0">
        <a:lnSpc>
          <a:spcPct val="100000"/>
        </a:lnSpc>
        <a:spcBef>
          <a:spcPts val="0"/>
        </a:spcBef>
        <a:spcAft>
          <a:spcPts val="0"/>
        </a:spcAft>
        <a:buClrTx/>
        <a:buSzTx/>
        <a:buFontTx/>
        <a:buNone/>
        <a:tabLst/>
        <a:defRPr b="0" baseline="0" cap="none" i="0" spc="0" strike="noStrike" sz="3600" u="none">
          <a:solidFill>
            <a:srgbClr val="000000"/>
          </a:solidFill>
          <a:uFillTx/>
          <a:latin typeface="+mn-lt"/>
          <a:ea typeface="+mn-ea"/>
          <a:cs typeface="+mn-cs"/>
          <a:sym typeface="Arial"/>
        </a:defRPr>
      </a:lvl8pPr>
      <a:lvl9pPr marL="0" marR="0" indent="0" algn="l" defTabSz="1219200" rtl="0" latinLnBrk="0">
        <a:lnSpc>
          <a:spcPct val="100000"/>
        </a:lnSpc>
        <a:spcBef>
          <a:spcPts val="0"/>
        </a:spcBef>
        <a:spcAft>
          <a:spcPts val="0"/>
        </a:spcAft>
        <a:buClrTx/>
        <a:buSzTx/>
        <a:buFontTx/>
        <a:buNone/>
        <a:tabLst/>
        <a:defRPr b="0" baseline="0" cap="none" i="0" spc="0" strike="noStrike" sz="3600" u="none">
          <a:solidFill>
            <a:srgbClr val="000000"/>
          </a:solidFill>
          <a:uFillTx/>
          <a:latin typeface="+mn-lt"/>
          <a:ea typeface="+mn-ea"/>
          <a:cs typeface="+mn-cs"/>
          <a:sym typeface="Arial"/>
        </a:defRPr>
      </a:lvl9pPr>
    </p:titleStyle>
    <p:bodyStyle>
      <a:lvl1pPr marL="571500" marR="0" indent="-457200" algn="l" defTabSz="1219200" rtl="0" latinLnBrk="0">
        <a:lnSpc>
          <a:spcPct val="115000"/>
        </a:lnSpc>
        <a:spcBef>
          <a:spcPts val="0"/>
        </a:spcBef>
        <a:spcAft>
          <a:spcPts val="0"/>
        </a:spcAft>
        <a:buClrTx/>
        <a:buSzPct val="100000"/>
        <a:buFontTx/>
        <a:buChar char="●"/>
        <a:tabLst/>
        <a:defRPr b="0" baseline="0" cap="none" i="0" spc="0" strike="noStrike" sz="2400" u="none">
          <a:solidFill>
            <a:srgbClr val="595959"/>
          </a:solidFill>
          <a:uFillTx/>
          <a:latin typeface="+mn-lt"/>
          <a:ea typeface="+mn-ea"/>
          <a:cs typeface="+mn-cs"/>
          <a:sym typeface="Arial"/>
        </a:defRPr>
      </a:lvl1pPr>
      <a:lvl2pPr marL="1141184" marR="0" indent="-544283" algn="l" defTabSz="1219200" rtl="0" latinLnBrk="0">
        <a:lnSpc>
          <a:spcPct val="115000"/>
        </a:lnSpc>
        <a:spcBef>
          <a:spcPts val="0"/>
        </a:spcBef>
        <a:spcAft>
          <a:spcPts val="0"/>
        </a:spcAft>
        <a:buClrTx/>
        <a:buSzPct val="100000"/>
        <a:buFontTx/>
        <a:buChar char="●"/>
        <a:tabLst/>
        <a:defRPr b="0" baseline="0" cap="none" i="0" spc="0" strike="noStrike" sz="2400" u="none">
          <a:solidFill>
            <a:srgbClr val="595959"/>
          </a:solidFill>
          <a:uFillTx/>
          <a:latin typeface="+mn-lt"/>
          <a:ea typeface="+mn-ea"/>
          <a:cs typeface="+mn-cs"/>
          <a:sym typeface="Arial"/>
        </a:defRPr>
      </a:lvl2pPr>
      <a:lvl3pPr marL="1598384" marR="0" indent="-544284" algn="l" defTabSz="1219200" rtl="0" latinLnBrk="0">
        <a:lnSpc>
          <a:spcPct val="115000"/>
        </a:lnSpc>
        <a:spcBef>
          <a:spcPts val="0"/>
        </a:spcBef>
        <a:spcAft>
          <a:spcPts val="0"/>
        </a:spcAft>
        <a:buClrTx/>
        <a:buSzPct val="100000"/>
        <a:buFontTx/>
        <a:buChar char="●"/>
        <a:tabLst/>
        <a:defRPr b="0" baseline="0" cap="none" i="0" spc="0" strike="noStrike" sz="2400" u="none">
          <a:solidFill>
            <a:srgbClr val="595959"/>
          </a:solidFill>
          <a:uFillTx/>
          <a:latin typeface="+mn-lt"/>
          <a:ea typeface="+mn-ea"/>
          <a:cs typeface="+mn-cs"/>
          <a:sym typeface="Arial"/>
        </a:defRPr>
      </a:lvl3pPr>
      <a:lvl4pPr marL="2055584" marR="0" indent="-544284" algn="l" defTabSz="1219200" rtl="0" latinLnBrk="0">
        <a:lnSpc>
          <a:spcPct val="115000"/>
        </a:lnSpc>
        <a:spcBef>
          <a:spcPts val="0"/>
        </a:spcBef>
        <a:spcAft>
          <a:spcPts val="0"/>
        </a:spcAft>
        <a:buClrTx/>
        <a:buSzPct val="100000"/>
        <a:buFontTx/>
        <a:buChar char="●"/>
        <a:tabLst/>
        <a:defRPr b="0" baseline="0" cap="none" i="0" spc="0" strike="noStrike" sz="2400" u="none">
          <a:solidFill>
            <a:srgbClr val="595959"/>
          </a:solidFill>
          <a:uFillTx/>
          <a:latin typeface="+mn-lt"/>
          <a:ea typeface="+mn-ea"/>
          <a:cs typeface="+mn-cs"/>
          <a:sym typeface="Arial"/>
        </a:defRPr>
      </a:lvl4pPr>
      <a:lvl5pPr marL="2512784" marR="0" indent="-544284" algn="l" defTabSz="1219200" rtl="0" latinLnBrk="0">
        <a:lnSpc>
          <a:spcPct val="115000"/>
        </a:lnSpc>
        <a:spcBef>
          <a:spcPts val="0"/>
        </a:spcBef>
        <a:spcAft>
          <a:spcPts val="0"/>
        </a:spcAft>
        <a:buClrTx/>
        <a:buSzPct val="100000"/>
        <a:buFontTx/>
        <a:buChar char="●"/>
        <a:tabLst/>
        <a:defRPr b="0" baseline="0" cap="none" i="0" spc="0" strike="noStrike" sz="2400" u="none">
          <a:solidFill>
            <a:srgbClr val="595959"/>
          </a:solidFill>
          <a:uFillTx/>
          <a:latin typeface="+mn-lt"/>
          <a:ea typeface="+mn-ea"/>
          <a:cs typeface="+mn-cs"/>
          <a:sym typeface="Arial"/>
        </a:defRPr>
      </a:lvl5pPr>
      <a:lvl6pPr marL="0" marR="0" indent="0" algn="l" defTabSz="1219200" rtl="0" latinLnBrk="0">
        <a:lnSpc>
          <a:spcPct val="115000"/>
        </a:lnSpc>
        <a:spcBef>
          <a:spcPts val="0"/>
        </a:spcBef>
        <a:spcAft>
          <a:spcPts val="0"/>
        </a:spcAft>
        <a:buClrTx/>
        <a:buSzPct val="100000"/>
        <a:buFontTx/>
        <a:buChar char="●"/>
        <a:tabLst/>
        <a:defRPr b="0" baseline="0" cap="none" i="0" spc="0" strike="noStrike" sz="2400" u="none">
          <a:solidFill>
            <a:srgbClr val="595959"/>
          </a:solidFill>
          <a:uFillTx/>
          <a:latin typeface="+mn-lt"/>
          <a:ea typeface="+mn-ea"/>
          <a:cs typeface="+mn-cs"/>
          <a:sym typeface="Arial"/>
        </a:defRPr>
      </a:lvl6pPr>
      <a:lvl7pPr marL="0" marR="0" indent="0" algn="l" defTabSz="1219200" rtl="0" latinLnBrk="0">
        <a:lnSpc>
          <a:spcPct val="115000"/>
        </a:lnSpc>
        <a:spcBef>
          <a:spcPts val="0"/>
        </a:spcBef>
        <a:spcAft>
          <a:spcPts val="0"/>
        </a:spcAft>
        <a:buClrTx/>
        <a:buSzPct val="100000"/>
        <a:buFontTx/>
        <a:buChar char="●"/>
        <a:tabLst/>
        <a:defRPr b="0" baseline="0" cap="none" i="0" spc="0" strike="noStrike" sz="2400" u="none">
          <a:solidFill>
            <a:srgbClr val="595959"/>
          </a:solidFill>
          <a:uFillTx/>
          <a:latin typeface="+mn-lt"/>
          <a:ea typeface="+mn-ea"/>
          <a:cs typeface="+mn-cs"/>
          <a:sym typeface="Arial"/>
        </a:defRPr>
      </a:lvl7pPr>
      <a:lvl8pPr marL="0" marR="0" indent="0" algn="l" defTabSz="1219200" rtl="0" latinLnBrk="0">
        <a:lnSpc>
          <a:spcPct val="115000"/>
        </a:lnSpc>
        <a:spcBef>
          <a:spcPts val="0"/>
        </a:spcBef>
        <a:spcAft>
          <a:spcPts val="0"/>
        </a:spcAft>
        <a:buClrTx/>
        <a:buSzPct val="100000"/>
        <a:buFontTx/>
        <a:buChar char="●"/>
        <a:tabLst/>
        <a:defRPr b="0" baseline="0" cap="none" i="0" spc="0" strike="noStrike" sz="2400" u="none">
          <a:solidFill>
            <a:srgbClr val="595959"/>
          </a:solidFill>
          <a:uFillTx/>
          <a:latin typeface="+mn-lt"/>
          <a:ea typeface="+mn-ea"/>
          <a:cs typeface="+mn-cs"/>
          <a:sym typeface="Arial"/>
        </a:defRPr>
      </a:lvl8pPr>
      <a:lvl9pPr marL="0" marR="0" indent="0" algn="l" defTabSz="1219200" rtl="0" latinLnBrk="0">
        <a:lnSpc>
          <a:spcPct val="115000"/>
        </a:lnSpc>
        <a:spcBef>
          <a:spcPts val="0"/>
        </a:spcBef>
        <a:spcAft>
          <a:spcPts val="0"/>
        </a:spcAft>
        <a:buClrTx/>
        <a:buSzPct val="100000"/>
        <a:buFontTx/>
        <a:buChar char="●"/>
        <a:tabLst/>
        <a:defRPr b="0" baseline="0" cap="none" i="0" spc="0" strike="noStrike" sz="2400" u="none">
          <a:solidFill>
            <a:srgbClr val="595959"/>
          </a:solidFill>
          <a:uFillTx/>
          <a:latin typeface="+mn-lt"/>
          <a:ea typeface="+mn-ea"/>
          <a:cs typeface="+mn-cs"/>
          <a:sym typeface="Arial"/>
        </a:defRPr>
      </a:lvl9pPr>
    </p:bodyStyle>
    <p:otherStyle>
      <a:lvl1pPr marL="0" marR="0" indent="0" algn="r" defTabSz="12192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0" algn="r" defTabSz="12192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0" algn="r" defTabSz="12192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0" algn="r" defTabSz="12192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0" algn="r" defTabSz="12192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0" algn="r" defTabSz="12192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0" algn="r" defTabSz="12192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0" algn="r" defTabSz="12192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0" algn="r" defTabSz="121920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 Id="rId3"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 Id="rId3"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 Id="rId3"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 Id="rId3" Type="http://schemas.openxmlformats.org/officeDocument/2006/relationships/image" Target="../media/image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 Id="rId3" Type="http://schemas.openxmlformats.org/officeDocument/2006/relationships/image" Target="../media/image3.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 Id="rId3"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 Id="rId3"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 Id="rId3"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 Id="rId3"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4" name="Group"/>
          <p:cNvGrpSpPr/>
          <p:nvPr/>
        </p:nvGrpSpPr>
        <p:grpSpPr>
          <a:xfrm>
            <a:off x="-289262" y="10926"/>
            <a:ext cx="2343618" cy="6836138"/>
            <a:chOff x="0" y="0"/>
            <a:chExt cx="2343616" cy="6836137"/>
          </a:xfrm>
        </p:grpSpPr>
        <p:sp>
          <p:nvSpPr>
            <p:cNvPr id="52" name="Rectangle"/>
            <p:cNvSpPr/>
            <p:nvPr/>
          </p:nvSpPr>
          <p:spPr>
            <a:xfrm>
              <a:off x="0" y="-1"/>
              <a:ext cx="2343612" cy="6836138"/>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b="1" sz="1800">
                  <a:solidFill>
                    <a:srgbClr val="FFFFFF"/>
                  </a:solidFill>
                  <a:latin typeface="Georgia"/>
                  <a:ea typeface="Georgia"/>
                  <a:cs typeface="Georgia"/>
                  <a:sym typeface="Georgia"/>
                </a:defRPr>
              </a:pPr>
            </a:p>
          </p:txBody>
        </p:sp>
        <p:sp>
          <p:nvSpPr>
            <p:cNvPr id="53" name="Al-Farabi Kazakh National University…"/>
            <p:cNvSpPr txBox="1"/>
            <p:nvPr/>
          </p:nvSpPr>
          <p:spPr>
            <a:xfrm>
              <a:off x="0" y="2716999"/>
              <a:ext cx="2343617" cy="14021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324" tIns="34324" rIns="34324" bIns="34324" numCol="1" anchor="ctr">
              <a:spAutoFit/>
            </a:bodyPr>
            <a:lstStyle/>
            <a:p>
              <a:pPr algn="ctr">
                <a:defRPr b="1" sz="1800">
                  <a:solidFill>
                    <a:srgbClr val="FFFFFF"/>
                  </a:solidFill>
                  <a:latin typeface="Georgia"/>
                  <a:ea typeface="Georgia"/>
                  <a:cs typeface="Georgia"/>
                  <a:sym typeface="Georgia"/>
                </a:defRPr>
              </a:pPr>
              <a:r>
                <a:t>Al-Farabi Kazakh National University</a:t>
              </a:r>
            </a:p>
            <a:p>
              <a:pPr algn="ctr">
                <a:defRPr b="1" sz="1800">
                  <a:solidFill>
                    <a:srgbClr val="FFFFFF"/>
                  </a:solidFill>
                  <a:latin typeface="Georgia"/>
                  <a:ea typeface="Georgia"/>
                  <a:cs typeface="Georgia"/>
                  <a:sym typeface="Georgia"/>
                </a:defRPr>
              </a:pPr>
              <a:r>
                <a:t>Higher School of Medicine</a:t>
              </a:r>
            </a:p>
          </p:txBody>
        </p:sp>
      </p:grpSp>
      <p:sp>
        <p:nvSpPr>
          <p:cNvPr id="55" name="Line"/>
          <p:cNvSpPr/>
          <p:nvPr/>
        </p:nvSpPr>
        <p:spPr>
          <a:xfrm>
            <a:off x="-5" y="2456434"/>
            <a:ext cx="9153547" cy="1"/>
          </a:xfrm>
          <a:prstGeom prst="line">
            <a:avLst/>
          </a:prstGeom>
          <a:ln w="3175">
            <a:solidFill>
              <a:srgbClr val="B7B7B7">
                <a:alpha val="50000"/>
              </a:srgbClr>
            </a:solidFill>
          </a:ln>
        </p:spPr>
        <p:txBody>
          <a:bodyPr lIns="0" tIns="0" rIns="0" bIns="0"/>
          <a:lstStyle/>
          <a:p>
            <a:pPr defTabSz="457200">
              <a:defRPr sz="1200">
                <a:latin typeface="Helvetica"/>
                <a:ea typeface="Helvetica"/>
                <a:cs typeface="Helvetica"/>
                <a:sym typeface="Helvetica"/>
              </a:defRPr>
            </a:pPr>
          </a:p>
        </p:txBody>
      </p:sp>
      <p:sp>
        <p:nvSpPr>
          <p:cNvPr id="56" name="Metabolic States and Metabolic Rate…"/>
          <p:cNvSpPr txBox="1"/>
          <p:nvPr/>
        </p:nvSpPr>
        <p:spPr>
          <a:xfrm>
            <a:off x="2027153" y="1219200"/>
            <a:ext cx="6874896" cy="4165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a:defRPr sz="4400">
                <a:solidFill>
                  <a:srgbClr val="002060"/>
                </a:solidFill>
                <a:latin typeface="Georgia"/>
                <a:ea typeface="Georgia"/>
                <a:cs typeface="Georgia"/>
                <a:sym typeface="Georgia"/>
              </a:defRPr>
            </a:pPr>
            <a:r>
              <a:t>Metabolic States and Metabolic Rate </a:t>
            </a:r>
          </a:p>
          <a:p>
            <a:pPr algn="ctr">
              <a:defRPr sz="4400">
                <a:solidFill>
                  <a:srgbClr val="002060"/>
                </a:solidFill>
                <a:latin typeface="Georgia"/>
                <a:ea typeface="Georgia"/>
                <a:cs typeface="Georgia"/>
                <a:sym typeface="Georgia"/>
              </a:defRPr>
            </a:pPr>
          </a:p>
          <a:p>
            <a:pPr algn="ctr">
              <a:defRPr sz="4400">
                <a:solidFill>
                  <a:srgbClr val="002060"/>
                </a:solidFill>
                <a:latin typeface="Georgia"/>
                <a:ea typeface="Georgia"/>
                <a:cs typeface="Georgia"/>
                <a:sym typeface="Georgia"/>
              </a:defRPr>
            </a:pPr>
            <a:r>
              <a:t>Body Heat and Thermoregulation </a:t>
            </a:r>
            <a:endParaRPr sz="1200">
              <a:solidFill>
                <a:srgbClr val="000000"/>
              </a:solidFill>
            </a:endParaRPr>
          </a:p>
          <a:p>
            <a:pPr algn="ctr">
              <a:defRPr sz="4400">
                <a:solidFill>
                  <a:srgbClr val="002060"/>
                </a:solidFill>
                <a:latin typeface="Georgia"/>
                <a:ea typeface="Georgia"/>
                <a:cs typeface="Georgia"/>
                <a:sym typeface="Georgia"/>
              </a:defRPr>
            </a:pPr>
            <a:endParaRPr sz="1200">
              <a:solidFill>
                <a:srgbClr val="000000"/>
              </a:solidFill>
            </a:endParaRPr>
          </a:p>
          <a:p>
            <a:pPr algn="ctr">
              <a:defRPr sz="4400">
                <a:solidFill>
                  <a:srgbClr val="002060"/>
                </a:solidFill>
                <a:latin typeface="Georgia"/>
                <a:ea typeface="Georgia"/>
                <a:cs typeface="Georgia"/>
                <a:sym typeface="Georgia"/>
              </a:defRPr>
            </a:pPr>
            <a:r>
              <a:t> </a:t>
            </a:r>
            <a:endParaRPr sz="1200"/>
          </a:p>
        </p:txBody>
      </p:sp>
      <p:pic>
        <p:nvPicPr>
          <p:cNvPr id="57" name="image1.png" descr="image1.png"/>
          <p:cNvPicPr>
            <a:picLocks noChangeAspect="1"/>
          </p:cNvPicPr>
          <p:nvPr/>
        </p:nvPicPr>
        <p:blipFill>
          <a:blip r:embed="rId2">
            <a:extLst/>
          </a:blip>
          <a:stretch>
            <a:fillRect/>
          </a:stretch>
        </p:blipFill>
        <p:spPr>
          <a:xfrm>
            <a:off x="383102" y="1215423"/>
            <a:ext cx="1227553" cy="1069889"/>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54"/>
                                        </p:tgtEl>
                                        <p:attrNameLst>
                                          <p:attrName>style.visibility</p:attrName>
                                        </p:attrNameLst>
                                      </p:cBhvr>
                                      <p:to>
                                        <p:strVal val="visible"/>
                                      </p:to>
                                    </p:set>
                                    <p:animEffect filter="wipe(up)" transition="in">
                                      <p:cBhvr>
                                        <p:cTn id="7" dur="500"/>
                                        <p:tgtEl>
                                          <p:spTgt spid="54"/>
                                        </p:tgtEl>
                                      </p:cBhvr>
                                    </p:animEffect>
                                  </p:childTnLst>
                                </p:cTn>
                              </p:par>
                            </p:childTnLst>
                          </p:cTn>
                        </p:par>
                        <p:par>
                          <p:cTn id="8" fill="hold">
                            <p:stCondLst>
                              <p:cond delay="500"/>
                            </p:stCondLst>
                            <p:childTnLst>
                              <p:par>
                                <p:cTn id="9" presetClass="entr" nodeType="afterEffect" presetID="10" grpId="2" fill="hold">
                                  <p:stCondLst>
                                    <p:cond delay="0"/>
                                  </p:stCondLst>
                                  <p:iterate type="el" backwards="0">
                                    <p:tmAbs val="0"/>
                                  </p:iterate>
                                  <p:childTnLst>
                                    <p:set>
                                      <p:cBhvr>
                                        <p:cTn id="10" fill="hold"/>
                                        <p:tgtEl>
                                          <p:spTgt spid="56"/>
                                        </p:tgtEl>
                                        <p:attrNameLst>
                                          <p:attrName>style.visibility</p:attrName>
                                        </p:attrNameLst>
                                      </p:cBhvr>
                                      <p:to>
                                        <p:strVal val="visible"/>
                                      </p:to>
                                    </p:set>
                                    <p:animEffect filter="fade" transition="in">
                                      <p:cBhvr>
                                        <p:cTn id="11" dur="30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 grpId="1"/>
      <p:bldP build="whole" bldLvl="1" animBg="1" rev="0" advAuto="0" spid="56" grpId="2"/>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Rectangle"/>
          <p:cNvSpPr/>
          <p:nvPr/>
        </p:nvSpPr>
        <p:spPr>
          <a:xfrm>
            <a:off x="386396" y="874668"/>
            <a:ext cx="6443282" cy="57053"/>
          </a:xfrm>
          <a:prstGeom prst="rect">
            <a:avLst/>
          </a:prstGeom>
          <a:blipFill>
            <a:blip r:embed="rId2"/>
          </a:blipFill>
          <a:ln w="12700">
            <a:miter lim="400000"/>
          </a:ln>
        </p:spPr>
        <p:txBody>
          <a:bodyPr lIns="45718" tIns="45718" rIns="45718" bIns="45718" anchor="ctr"/>
          <a:lstStyle/>
          <a:p>
            <a:pPr algn="ctr">
              <a:defRPr sz="1800">
                <a:solidFill>
                  <a:srgbClr val="F4F4F4"/>
                </a:solidFill>
                <a:latin typeface="Trebuchet MS"/>
                <a:ea typeface="Trebuchet MS"/>
                <a:cs typeface="Trebuchet MS"/>
                <a:sym typeface="Trebuchet MS"/>
              </a:defRPr>
            </a:pPr>
          </a:p>
        </p:txBody>
      </p:sp>
      <p:sp>
        <p:nvSpPr>
          <p:cNvPr id="156" name="Rectangle"/>
          <p:cNvSpPr/>
          <p:nvPr/>
        </p:nvSpPr>
        <p:spPr>
          <a:xfrm>
            <a:off x="3667581" y="5686957"/>
            <a:ext cx="4765292" cy="57061"/>
          </a:xfrm>
          <a:prstGeom prst="rect">
            <a:avLst/>
          </a:prstGeom>
          <a:blipFill>
            <a:blip r:embed="rId2"/>
          </a:blipFill>
          <a:ln w="12700">
            <a:miter lim="400000"/>
          </a:ln>
        </p:spPr>
        <p:txBody>
          <a:bodyPr lIns="45718" tIns="45718" rIns="45718" bIns="45718" anchor="ctr"/>
          <a:lstStyle/>
          <a:p>
            <a:pPr algn="ctr">
              <a:defRPr sz="1800">
                <a:solidFill>
                  <a:srgbClr val="F4F4F4"/>
                </a:solidFill>
                <a:latin typeface="Trebuchet MS"/>
                <a:ea typeface="Trebuchet MS"/>
                <a:cs typeface="Trebuchet MS"/>
                <a:sym typeface="Trebuchet MS"/>
              </a:defRPr>
            </a:pPr>
          </a:p>
        </p:txBody>
      </p:sp>
      <p:grpSp>
        <p:nvGrpSpPr>
          <p:cNvPr id="161" name="Group"/>
          <p:cNvGrpSpPr/>
          <p:nvPr/>
        </p:nvGrpSpPr>
        <p:grpSpPr>
          <a:xfrm>
            <a:off x="-74259" y="6205464"/>
            <a:ext cx="12248970" cy="755700"/>
            <a:chOff x="0" y="-1"/>
            <a:chExt cx="12248969" cy="755699"/>
          </a:xfrm>
        </p:grpSpPr>
        <p:sp>
          <p:nvSpPr>
            <p:cNvPr id="157" name="Rectangle"/>
            <p:cNvSpPr/>
            <p:nvPr/>
          </p:nvSpPr>
          <p:spPr>
            <a:xfrm>
              <a:off x="2797115" y="18571"/>
              <a:ext cx="9451854" cy="684194"/>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sp>
          <p:nvSpPr>
            <p:cNvPr id="158" name="Rectangle"/>
            <p:cNvSpPr/>
            <p:nvPr/>
          </p:nvSpPr>
          <p:spPr>
            <a:xfrm>
              <a:off x="58514" y="16860"/>
              <a:ext cx="2922819" cy="738839"/>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pic>
          <p:nvPicPr>
            <p:cNvPr id="159" name="image1.png" descr="image1.png"/>
            <p:cNvPicPr>
              <a:picLocks noChangeAspect="1"/>
            </p:cNvPicPr>
            <p:nvPr/>
          </p:nvPicPr>
          <p:blipFill>
            <a:blip r:embed="rId3">
              <a:extLst/>
            </a:blip>
            <a:stretch>
              <a:fillRect/>
            </a:stretch>
          </p:blipFill>
          <p:spPr>
            <a:xfrm>
              <a:off x="-1" y="-2"/>
              <a:ext cx="704327" cy="613871"/>
            </a:xfrm>
            <a:prstGeom prst="rect">
              <a:avLst/>
            </a:prstGeom>
            <a:ln w="12700" cap="flat">
              <a:noFill/>
              <a:miter lim="400000"/>
            </a:ln>
            <a:effectLst/>
          </p:spPr>
        </p:pic>
        <p:sp>
          <p:nvSpPr>
            <p:cNvPr id="160" name="Al-Farabi Kazakh National University…"/>
            <p:cNvSpPr txBox="1"/>
            <p:nvPr/>
          </p:nvSpPr>
          <p:spPr>
            <a:xfrm>
              <a:off x="696108" y="153867"/>
              <a:ext cx="2223692" cy="464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162" name="Metabolic Rate"/>
          <p:cNvSpPr txBox="1"/>
          <p:nvPr/>
        </p:nvSpPr>
        <p:spPr>
          <a:xfrm>
            <a:off x="395776" y="47687"/>
            <a:ext cx="3034309" cy="13524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1219200">
              <a:defRPr sz="3600">
                <a:latin typeface="Times New Roman"/>
                <a:ea typeface="Times New Roman"/>
                <a:cs typeface="Times New Roman"/>
                <a:sym typeface="Times New Roman"/>
              </a:defRPr>
            </a:pPr>
            <a:r>
              <a:t>Metabolic Rate </a:t>
            </a:r>
            <a:endParaRPr sz="1200"/>
          </a:p>
          <a:p>
            <a:pPr defTabSz="1219200">
              <a:defRPr sz="3600">
                <a:latin typeface="Times New Roman"/>
                <a:ea typeface="Times New Roman"/>
                <a:cs typeface="Times New Roman"/>
                <a:sym typeface="Times New Roman"/>
              </a:defRPr>
            </a:pPr>
            <a:r>
              <a:t> </a:t>
            </a:r>
            <a:endParaRPr sz="1200"/>
          </a:p>
        </p:txBody>
      </p:sp>
      <p:sp>
        <p:nvSpPr>
          <p:cNvPr id="163" name="The amount of energy liberated in the body per unit of time, expressed in such terms as kcal/h or kcal/day.…"/>
          <p:cNvSpPr txBox="1"/>
          <p:nvPr/>
        </p:nvSpPr>
        <p:spPr>
          <a:xfrm>
            <a:off x="404106" y="908049"/>
            <a:ext cx="8869189" cy="5041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77843" indent="-463543" defTabSz="457200">
              <a:spcBef>
                <a:spcPts val="1200"/>
              </a:spcBef>
              <a:buSzPct val="100000"/>
              <a:buChar char="●"/>
              <a:defRPr sz="2433">
                <a:latin typeface="Times Roman"/>
                <a:ea typeface="Times Roman"/>
                <a:cs typeface="Times Roman"/>
                <a:sym typeface="Times Roman"/>
              </a:defRPr>
            </a:pPr>
            <a:r>
              <a:t>The amount of energy liberated in the body per unit of time, expressed in such terms as kcal/h or kcal/day. </a:t>
            </a:r>
          </a:p>
          <a:p>
            <a:pPr marL="577843" indent="-463543" defTabSz="457200">
              <a:spcBef>
                <a:spcPts val="1200"/>
              </a:spcBef>
              <a:buSzPct val="100000"/>
              <a:buChar char="■"/>
              <a:defRPr>
                <a:latin typeface="Times Roman"/>
                <a:ea typeface="Times Roman"/>
                <a:cs typeface="Times Roman"/>
                <a:sym typeface="Times Roman"/>
              </a:defRPr>
            </a:pPr>
            <a:r>
              <a:t>calorimeter </a:t>
            </a:r>
          </a:p>
          <a:p>
            <a:pPr marL="577843" indent="-463543" defTabSz="457200">
              <a:spcBef>
                <a:spcPts val="1200"/>
              </a:spcBef>
              <a:buSzPct val="100000"/>
              <a:buChar char="■"/>
              <a:defRPr>
                <a:latin typeface="Times Roman"/>
                <a:ea typeface="Times Roman"/>
                <a:cs typeface="Times Roman"/>
                <a:sym typeface="Times Roman"/>
              </a:defRPr>
            </a:pPr>
            <a:r>
              <a:t>spirometer </a:t>
            </a:r>
          </a:p>
          <a:p>
            <a:pPr marL="577843" indent="-463543" defTabSz="457200">
              <a:spcBef>
                <a:spcPts val="1200"/>
              </a:spcBef>
              <a:buSzPct val="100000"/>
              <a:buChar char="●"/>
              <a:defRPr sz="2433">
                <a:latin typeface="Times Roman"/>
                <a:ea typeface="Times Roman"/>
                <a:cs typeface="Times Roman"/>
                <a:sym typeface="Times Roman"/>
              </a:defRPr>
            </a:pPr>
            <a:r>
              <a:t>Metabolic rate depends on physical activity, mental state, absorptive or postabsorptive status, thyroid hormone and other hormones, and other factors </a:t>
            </a:r>
          </a:p>
          <a:p>
            <a:pPr marL="577843" indent="-463543" defTabSz="457200">
              <a:spcBef>
                <a:spcPts val="1200"/>
              </a:spcBef>
              <a:buSzPct val="100000"/>
              <a:buChar char="●"/>
              <a:defRPr b="1" sz="2433">
                <a:latin typeface="Times Roman"/>
                <a:ea typeface="Times Roman"/>
                <a:cs typeface="Times Roman"/>
                <a:sym typeface="Times Roman"/>
              </a:defRPr>
            </a:pPr>
            <a:r>
              <a:t>basal metabolic rate (BMR) </a:t>
            </a:r>
          </a:p>
          <a:p>
            <a:pPr marL="577843" indent="-463543" defTabSz="457200">
              <a:spcBef>
                <a:spcPts val="1200"/>
              </a:spcBef>
              <a:buSzPct val="100000"/>
              <a:buChar char="●"/>
              <a:defRPr b="1" sz="2433">
                <a:latin typeface="Times Roman"/>
                <a:ea typeface="Times Roman"/>
                <a:cs typeface="Times Roman"/>
                <a:sym typeface="Times Roman"/>
              </a:defRPr>
            </a:pPr>
            <a:r>
              <a:t>Total metabolic rate (TMR) </a:t>
            </a:r>
            <a:endParaRPr b="0" sz="1200"/>
          </a:p>
          <a:p>
            <a:pPr marL="368293" indent="-253993" defTabSz="457200">
              <a:spcBef>
                <a:spcPts val="1200"/>
              </a:spcBef>
              <a:buSzPct val="100000"/>
              <a:buChar char="●"/>
              <a:defRPr b="1" sz="1333">
                <a:latin typeface="Times Roman"/>
                <a:ea typeface="Times Roman"/>
                <a:cs typeface="Times Roman"/>
                <a:sym typeface="Times Roman"/>
              </a:defRPr>
            </a:pPr>
            <a:endParaRPr b="0" sz="1200"/>
          </a:p>
          <a:p>
            <a:pPr marL="368293" indent="-253993" defTabSz="457200">
              <a:spcBef>
                <a:spcPts val="1200"/>
              </a:spcBef>
              <a:buSzPct val="100000"/>
              <a:buChar char="●"/>
              <a:defRPr b="1" sz="1333">
                <a:latin typeface="Times Roman"/>
                <a:ea typeface="Times Roman"/>
                <a:cs typeface="Times Roman"/>
                <a:sym typeface="Times Roman"/>
              </a:defRPr>
            </a:pPr>
            <a:endParaRPr sz="1200"/>
          </a:p>
        </p:txBody>
      </p:sp>
      <p:sp>
        <p:nvSpPr>
          <p:cNvPr id="164" name="what is the difference  between BMR and TMR?"/>
          <p:cNvSpPr txBox="1"/>
          <p:nvPr/>
        </p:nvSpPr>
        <p:spPr>
          <a:xfrm>
            <a:off x="1196900" y="5220187"/>
            <a:ext cx="7952285" cy="990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1200"/>
              </a:spcBef>
              <a:defRPr sz="2400">
                <a:latin typeface="Times Roman"/>
                <a:ea typeface="Times Roman"/>
                <a:cs typeface="Times Roman"/>
                <a:sym typeface="Times Roman"/>
              </a:defRPr>
            </a:lvl1pPr>
          </a:lstStyle>
          <a:p>
            <a:pPr/>
            <a:r>
              <a:t>what is the difference  between BMR and TMR? </a:t>
            </a:r>
          </a:p>
        </p:txBody>
      </p:sp>
      <p:grpSp>
        <p:nvGrpSpPr>
          <p:cNvPr id="170" name="Group"/>
          <p:cNvGrpSpPr/>
          <p:nvPr/>
        </p:nvGrpSpPr>
        <p:grpSpPr>
          <a:xfrm>
            <a:off x="131959" y="4942252"/>
            <a:ext cx="980375" cy="1007341"/>
            <a:chOff x="0" y="-1"/>
            <a:chExt cx="980373" cy="1007339"/>
          </a:xfrm>
        </p:grpSpPr>
        <p:sp>
          <p:nvSpPr>
            <p:cNvPr id="165" name="Oval"/>
            <p:cNvSpPr/>
            <p:nvPr/>
          </p:nvSpPr>
          <p:spPr>
            <a:xfrm>
              <a:off x="-1" y="-2"/>
              <a:ext cx="980375" cy="1007341"/>
            </a:xfrm>
            <a:prstGeom prst="ellipse">
              <a:avLst/>
            </a:prstGeom>
            <a:solidFill>
              <a:srgbClr val="971540"/>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p>
          </p:txBody>
        </p:sp>
        <p:sp>
          <p:nvSpPr>
            <p:cNvPr id="166" name="Oval"/>
            <p:cNvSpPr/>
            <p:nvPr/>
          </p:nvSpPr>
          <p:spPr>
            <a:xfrm>
              <a:off x="165066" y="169585"/>
              <a:ext cx="650361" cy="668151"/>
            </a:xfrm>
            <a:prstGeom prst="ellipse">
              <a:avLst/>
            </a:prstGeom>
            <a:solidFill>
              <a:srgbClr val="B13B3C"/>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p>
          </p:txBody>
        </p:sp>
        <p:grpSp>
          <p:nvGrpSpPr>
            <p:cNvPr id="169" name="Group"/>
            <p:cNvGrpSpPr/>
            <p:nvPr/>
          </p:nvGrpSpPr>
          <p:grpSpPr>
            <a:xfrm>
              <a:off x="142134" y="146025"/>
              <a:ext cx="696257" cy="715333"/>
              <a:chOff x="-1" y="-1"/>
              <a:chExt cx="696256" cy="715332"/>
            </a:xfrm>
          </p:grpSpPr>
          <p:sp>
            <p:nvSpPr>
              <p:cNvPr id="167" name="Rectangle"/>
              <p:cNvSpPr/>
              <p:nvPr/>
            </p:nvSpPr>
            <p:spPr>
              <a:xfrm>
                <a:off x="-2" y="-1"/>
                <a:ext cx="696256" cy="715328"/>
              </a:xfrm>
              <a:prstGeom prst="rect">
                <a:avLst/>
              </a:prstGeom>
              <a:solidFill>
                <a:srgbClr val="971540"/>
              </a:solidFill>
              <a:ln w="12700" cap="flat">
                <a:noFill/>
                <a:miter lim="400000"/>
              </a:ln>
              <a:effectLst/>
            </p:spPr>
            <p:txBody>
              <a:bodyPr wrap="square" lIns="45718" tIns="45718" rIns="45718" bIns="45718" numCol="1" anchor="ctr">
                <a:noAutofit/>
              </a:bodyPr>
              <a:lstStyle/>
              <a:p>
                <a:pPr algn="r">
                  <a:defRPr sz="1200">
                    <a:latin typeface="Trebuchet MS"/>
                    <a:ea typeface="Trebuchet MS"/>
                    <a:cs typeface="Trebuchet MS"/>
                    <a:sym typeface="Trebuchet MS"/>
                  </a:defRPr>
                </a:pPr>
              </a:p>
            </p:txBody>
          </p:sp>
          <p:pic>
            <p:nvPicPr>
              <p:cNvPr id="168" name="image3.png" descr="image3.png"/>
              <p:cNvPicPr>
                <a:picLocks noChangeAspect="1"/>
              </p:cNvPicPr>
              <p:nvPr/>
            </p:nvPicPr>
            <p:blipFill>
              <a:blip r:embed="rId4">
                <a:extLst/>
              </a:blip>
              <a:stretch>
                <a:fillRect/>
              </a:stretch>
            </p:blipFill>
            <p:spPr>
              <a:xfrm>
                <a:off x="2" y="-2"/>
                <a:ext cx="696254" cy="715334"/>
              </a:xfrm>
              <a:prstGeom prst="rect">
                <a:avLst/>
              </a:prstGeom>
              <a:ln w="12700" cap="flat">
                <a:noFill/>
                <a:miter lim="400000"/>
              </a:ln>
              <a:effectLst/>
            </p:spPr>
          </p:pic>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55"/>
                                        </p:tgtEl>
                                        <p:attrNameLst>
                                          <p:attrName>style.visibility</p:attrName>
                                        </p:attrNameLst>
                                      </p:cBhvr>
                                      <p:to>
                                        <p:strVal val="visible"/>
                                      </p:to>
                                    </p:set>
                                    <p:animEffect filter="wipe(left)" transition="in">
                                      <p:cBhvr>
                                        <p:cTn id="7" dur="500"/>
                                        <p:tgtEl>
                                          <p:spTgt spid="155"/>
                                        </p:tgtEl>
                                      </p:cBhvr>
                                    </p:animEffect>
                                  </p:childTnLst>
                                </p:cTn>
                              </p:par>
                            </p:childTnLst>
                          </p:cTn>
                        </p:par>
                        <p:par>
                          <p:cTn id="8" fill="hold">
                            <p:stCondLst>
                              <p:cond delay="500"/>
                            </p:stCondLst>
                            <p:childTnLst>
                              <p:par>
                                <p:cTn id="9" presetClass="entr" nodeType="afterEffect" presetSubtype="8" presetID="22" grpId="2" fill="hold">
                                  <p:stCondLst>
                                    <p:cond delay="0"/>
                                  </p:stCondLst>
                                  <p:iterate type="el" backwards="0">
                                    <p:tmAbs val="0"/>
                                  </p:iterate>
                                  <p:childTnLst>
                                    <p:set>
                                      <p:cBhvr>
                                        <p:cTn id="10" fill="hold"/>
                                        <p:tgtEl>
                                          <p:spTgt spid="156"/>
                                        </p:tgtEl>
                                        <p:attrNameLst>
                                          <p:attrName>style.visibility</p:attrName>
                                        </p:attrNameLst>
                                      </p:cBhvr>
                                      <p:to>
                                        <p:strVal val="visible"/>
                                      </p:to>
                                    </p:set>
                                    <p:animEffect filter="wipe(left)" transition="in">
                                      <p:cBhvr>
                                        <p:cTn id="11" dur="500"/>
                                        <p:tgtEl>
                                          <p:spTgt spid="156"/>
                                        </p:tgtEl>
                                      </p:cBhvr>
                                    </p:animEffect>
                                  </p:childTnLst>
                                </p:cTn>
                              </p:par>
                            </p:childTnLst>
                          </p:cTn>
                        </p:par>
                        <p:par>
                          <p:cTn id="12" fill="hold">
                            <p:stCondLst>
                              <p:cond delay="1000"/>
                            </p:stCondLst>
                            <p:childTnLst>
                              <p:par>
                                <p:cTn id="13" presetClass="entr" nodeType="afterEffect" presetSubtype="32" presetID="23" grpId="3" fill="hold">
                                  <p:stCondLst>
                                    <p:cond delay="0"/>
                                  </p:stCondLst>
                                  <p:iterate type="el" backwards="0">
                                    <p:tmAbs val="0"/>
                                  </p:iterate>
                                  <p:childTnLst>
                                    <p:set>
                                      <p:cBhvr>
                                        <p:cTn id="14" fill="hold"/>
                                        <p:tgtEl>
                                          <p:spTgt spid="170"/>
                                        </p:tgtEl>
                                        <p:attrNameLst>
                                          <p:attrName>style.visibility</p:attrName>
                                        </p:attrNameLst>
                                      </p:cBhvr>
                                      <p:to>
                                        <p:strVal val="visible"/>
                                      </p:to>
                                    </p:set>
                                    <p:anim calcmode="lin" valueType="num">
                                      <p:cBhvr>
                                        <p:cTn id="15" dur="300" fill="hold"/>
                                        <p:tgtEl>
                                          <p:spTgt spid="170"/>
                                        </p:tgtEl>
                                        <p:attrNameLst>
                                          <p:attrName>ppt_w</p:attrName>
                                        </p:attrNameLst>
                                      </p:cBhvr>
                                      <p:tavLst>
                                        <p:tav tm="0">
                                          <p:val>
                                            <p:strVal val="4*#ppt_w"/>
                                          </p:val>
                                        </p:tav>
                                        <p:tav tm="100000">
                                          <p:val>
                                            <p:strVal val="#ppt_w"/>
                                          </p:val>
                                        </p:tav>
                                      </p:tavLst>
                                    </p:anim>
                                    <p:anim calcmode="lin" valueType="num">
                                      <p:cBhvr>
                                        <p:cTn id="16" dur="300" fill="hold"/>
                                        <p:tgtEl>
                                          <p:spTgt spid="17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6" grpId="2"/>
      <p:bldP build="whole" bldLvl="1" animBg="1" rev="0" advAuto="0" spid="170" grpId="3"/>
      <p:bldP build="whole" bldLvl="1" animBg="1" rev="0" advAuto="0" spid="155"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76" name="Group"/>
          <p:cNvGrpSpPr/>
          <p:nvPr/>
        </p:nvGrpSpPr>
        <p:grpSpPr>
          <a:xfrm>
            <a:off x="-74259" y="6205464"/>
            <a:ext cx="12248970" cy="755700"/>
            <a:chOff x="0" y="-1"/>
            <a:chExt cx="12248969" cy="755699"/>
          </a:xfrm>
        </p:grpSpPr>
        <p:sp>
          <p:nvSpPr>
            <p:cNvPr id="172" name="Rectangle"/>
            <p:cNvSpPr/>
            <p:nvPr/>
          </p:nvSpPr>
          <p:spPr>
            <a:xfrm>
              <a:off x="2797115" y="18571"/>
              <a:ext cx="9451854" cy="684194"/>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sp>
          <p:nvSpPr>
            <p:cNvPr id="173" name="Rectangle"/>
            <p:cNvSpPr/>
            <p:nvPr/>
          </p:nvSpPr>
          <p:spPr>
            <a:xfrm>
              <a:off x="58514" y="16860"/>
              <a:ext cx="2922819" cy="738839"/>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pic>
          <p:nvPicPr>
            <p:cNvPr id="174" name="image1.png" descr="image1.png"/>
            <p:cNvPicPr>
              <a:picLocks noChangeAspect="1"/>
            </p:cNvPicPr>
            <p:nvPr/>
          </p:nvPicPr>
          <p:blipFill>
            <a:blip r:embed="rId2">
              <a:extLst/>
            </a:blip>
            <a:stretch>
              <a:fillRect/>
            </a:stretch>
          </p:blipFill>
          <p:spPr>
            <a:xfrm>
              <a:off x="-1" y="-2"/>
              <a:ext cx="704327" cy="613871"/>
            </a:xfrm>
            <a:prstGeom prst="rect">
              <a:avLst/>
            </a:prstGeom>
            <a:ln w="12700" cap="flat">
              <a:noFill/>
              <a:miter lim="400000"/>
            </a:ln>
            <a:effectLst/>
          </p:spPr>
        </p:pic>
        <p:sp>
          <p:nvSpPr>
            <p:cNvPr id="175" name="Al-Farabi Kazakh National University…"/>
            <p:cNvSpPr txBox="1"/>
            <p:nvPr/>
          </p:nvSpPr>
          <p:spPr>
            <a:xfrm>
              <a:off x="696108" y="153867"/>
              <a:ext cx="2223692" cy="464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pic>
        <p:nvPicPr>
          <p:cNvPr id="177" name="Screen Shot 2020-09-11 at 15.59.10.png" descr="Screen Shot 2020-09-11 at 15.59.10.png"/>
          <p:cNvPicPr>
            <a:picLocks noChangeAspect="1"/>
          </p:cNvPicPr>
          <p:nvPr/>
        </p:nvPicPr>
        <p:blipFill>
          <a:blip r:embed="rId3">
            <a:extLst/>
          </a:blip>
          <a:stretch>
            <a:fillRect/>
          </a:stretch>
        </p:blipFill>
        <p:spPr>
          <a:xfrm>
            <a:off x="0" y="1037491"/>
            <a:ext cx="9144000" cy="3317359"/>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83" name="Group"/>
          <p:cNvGrpSpPr/>
          <p:nvPr/>
        </p:nvGrpSpPr>
        <p:grpSpPr>
          <a:xfrm>
            <a:off x="-74259" y="6205464"/>
            <a:ext cx="12248970" cy="755700"/>
            <a:chOff x="0" y="-1"/>
            <a:chExt cx="12248969" cy="755699"/>
          </a:xfrm>
        </p:grpSpPr>
        <p:sp>
          <p:nvSpPr>
            <p:cNvPr id="179" name="Rectangle"/>
            <p:cNvSpPr/>
            <p:nvPr/>
          </p:nvSpPr>
          <p:spPr>
            <a:xfrm>
              <a:off x="2797115" y="18571"/>
              <a:ext cx="9451854" cy="684194"/>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sp>
          <p:nvSpPr>
            <p:cNvPr id="180" name="Rectangle"/>
            <p:cNvSpPr/>
            <p:nvPr/>
          </p:nvSpPr>
          <p:spPr>
            <a:xfrm>
              <a:off x="58514" y="16860"/>
              <a:ext cx="2922819" cy="738839"/>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pic>
          <p:nvPicPr>
            <p:cNvPr id="181" name="image1.png" descr="image1.png"/>
            <p:cNvPicPr>
              <a:picLocks noChangeAspect="1"/>
            </p:cNvPicPr>
            <p:nvPr/>
          </p:nvPicPr>
          <p:blipFill>
            <a:blip r:embed="rId2">
              <a:extLst/>
            </a:blip>
            <a:stretch>
              <a:fillRect/>
            </a:stretch>
          </p:blipFill>
          <p:spPr>
            <a:xfrm>
              <a:off x="-1" y="-2"/>
              <a:ext cx="704327" cy="613871"/>
            </a:xfrm>
            <a:prstGeom prst="rect">
              <a:avLst/>
            </a:prstGeom>
            <a:ln w="12700" cap="flat">
              <a:noFill/>
              <a:miter lim="400000"/>
            </a:ln>
            <a:effectLst/>
          </p:spPr>
        </p:pic>
        <p:sp>
          <p:nvSpPr>
            <p:cNvPr id="182" name="Al-Farabi Kazakh National University…"/>
            <p:cNvSpPr txBox="1"/>
            <p:nvPr/>
          </p:nvSpPr>
          <p:spPr>
            <a:xfrm>
              <a:off x="696108" y="153867"/>
              <a:ext cx="2223692" cy="464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184" name="Part I – Hypoglycemia…"/>
          <p:cNvSpPr txBox="1"/>
          <p:nvPr/>
        </p:nvSpPr>
        <p:spPr>
          <a:xfrm>
            <a:off x="165620" y="455005"/>
            <a:ext cx="8812759" cy="54145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a:defRPr b="1" sz="2400"/>
            </a:pPr>
            <a:r>
              <a:t>Part I – Hypoglycemia</a:t>
            </a:r>
          </a:p>
          <a:p>
            <a:pPr algn="just"/>
          </a:p>
          <a:p>
            <a:pPr algn="just"/>
            <a:r>
              <a:t>A 50-year old Asian woman was found breathing but unresponsive in her home. According to family members who called emergency services, she had been drinking alcohol continuously for two days. The patient had a history of chronic alcoholism and hepatitis-C. A fingerstick glucose test done by the paramedic returned a value of &lt; 20 mg/dL, indicating severe hypoglycemia.</a:t>
            </a:r>
          </a:p>
          <a:p>
            <a:pPr algn="just"/>
          </a:p>
          <a:p>
            <a:pPr algn="just"/>
            <a:r>
              <a:t>As a team, come up with hypotheses about what caused the hypoglycemia. Be prepared to share your team’s hypoth- eses with the class, along with your rationale for your hypotheses.</a:t>
            </a:r>
          </a:p>
          <a:p>
            <a:pPr algn="just"/>
          </a:p>
          <a:p>
            <a:pPr algn="just"/>
            <a:r>
              <a:t>The questions below are designed to guide you in developing your hypotheses. You may need to seek additional resources to explore the questions below. Some reliable online resources for medical tests and conditions include</a:t>
            </a:r>
          </a:p>
          <a:p>
            <a:pPr algn="just"/>
            <a:r>
              <a:t>WebMD.com, CDC.gov, and MayoClinic.org.</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Rectangle"/>
          <p:cNvSpPr/>
          <p:nvPr/>
        </p:nvSpPr>
        <p:spPr>
          <a:xfrm>
            <a:off x="3667581" y="5686957"/>
            <a:ext cx="4765292" cy="57061"/>
          </a:xfrm>
          <a:prstGeom prst="rect">
            <a:avLst/>
          </a:prstGeom>
          <a:blipFill>
            <a:blip r:embed="rId2"/>
          </a:blipFill>
          <a:ln w="12700">
            <a:miter lim="400000"/>
          </a:ln>
        </p:spPr>
        <p:txBody>
          <a:bodyPr lIns="45718" tIns="45718" rIns="45718" bIns="45718" anchor="ctr"/>
          <a:lstStyle/>
          <a:p>
            <a:pPr algn="ctr">
              <a:defRPr sz="1800">
                <a:solidFill>
                  <a:srgbClr val="F4F4F4"/>
                </a:solidFill>
                <a:latin typeface="Trebuchet MS"/>
                <a:ea typeface="Trebuchet MS"/>
                <a:cs typeface="Trebuchet MS"/>
                <a:sym typeface="Trebuchet MS"/>
              </a:defRPr>
            </a:pPr>
          </a:p>
        </p:txBody>
      </p:sp>
      <p:grpSp>
        <p:nvGrpSpPr>
          <p:cNvPr id="191" name="Group"/>
          <p:cNvGrpSpPr/>
          <p:nvPr/>
        </p:nvGrpSpPr>
        <p:grpSpPr>
          <a:xfrm>
            <a:off x="-74259" y="6205464"/>
            <a:ext cx="12248970" cy="755700"/>
            <a:chOff x="0" y="-1"/>
            <a:chExt cx="12248969" cy="755699"/>
          </a:xfrm>
        </p:grpSpPr>
        <p:sp>
          <p:nvSpPr>
            <p:cNvPr id="187" name="Rectangle"/>
            <p:cNvSpPr/>
            <p:nvPr/>
          </p:nvSpPr>
          <p:spPr>
            <a:xfrm>
              <a:off x="2797115" y="18571"/>
              <a:ext cx="9451854" cy="684194"/>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sp>
          <p:nvSpPr>
            <p:cNvPr id="188" name="Rectangle"/>
            <p:cNvSpPr/>
            <p:nvPr/>
          </p:nvSpPr>
          <p:spPr>
            <a:xfrm>
              <a:off x="58514" y="16860"/>
              <a:ext cx="2922819" cy="738839"/>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pic>
          <p:nvPicPr>
            <p:cNvPr id="189" name="image1.png" descr="image1.png"/>
            <p:cNvPicPr>
              <a:picLocks noChangeAspect="1"/>
            </p:cNvPicPr>
            <p:nvPr/>
          </p:nvPicPr>
          <p:blipFill>
            <a:blip r:embed="rId3">
              <a:extLst/>
            </a:blip>
            <a:stretch>
              <a:fillRect/>
            </a:stretch>
          </p:blipFill>
          <p:spPr>
            <a:xfrm>
              <a:off x="-1" y="-2"/>
              <a:ext cx="704327" cy="613871"/>
            </a:xfrm>
            <a:prstGeom prst="rect">
              <a:avLst/>
            </a:prstGeom>
            <a:ln w="12700" cap="flat">
              <a:noFill/>
              <a:miter lim="400000"/>
            </a:ln>
            <a:effectLst/>
          </p:spPr>
        </p:pic>
        <p:sp>
          <p:nvSpPr>
            <p:cNvPr id="190" name="Al-Farabi Kazakh National University…"/>
            <p:cNvSpPr txBox="1"/>
            <p:nvPr/>
          </p:nvSpPr>
          <p:spPr>
            <a:xfrm>
              <a:off x="696108" y="153867"/>
              <a:ext cx="2223692" cy="464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192" name="What metabolic mechanisms are normally at work to keep blood glucose levels within the normal range?…"/>
          <p:cNvSpPr txBox="1"/>
          <p:nvPr/>
        </p:nvSpPr>
        <p:spPr>
          <a:xfrm>
            <a:off x="1082600" y="2139950"/>
            <a:ext cx="7952285" cy="2578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1200"/>
              </a:spcBef>
              <a:defRPr sz="2400">
                <a:latin typeface="Times Roman"/>
                <a:ea typeface="Times Roman"/>
                <a:cs typeface="Times Roman"/>
                <a:sym typeface="Times Roman"/>
              </a:defRPr>
            </a:pPr>
            <a:r>
              <a:t>What metabolic mechanisms are normally at work to keep blood glucose levels within the normal range?</a:t>
            </a:r>
          </a:p>
          <a:p>
            <a:pPr defTabSz="457200">
              <a:spcBef>
                <a:spcPts val="1200"/>
              </a:spcBef>
              <a:defRPr sz="2400">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t>What conditions in the patient may have altered her normal glucose metabolism? </a:t>
            </a:r>
            <a:endParaRPr sz="1200"/>
          </a:p>
        </p:txBody>
      </p:sp>
      <p:grpSp>
        <p:nvGrpSpPr>
          <p:cNvPr id="198" name="Group"/>
          <p:cNvGrpSpPr/>
          <p:nvPr/>
        </p:nvGrpSpPr>
        <p:grpSpPr>
          <a:xfrm>
            <a:off x="208159" y="1170352"/>
            <a:ext cx="980375" cy="1007341"/>
            <a:chOff x="0" y="-1"/>
            <a:chExt cx="980373" cy="1007339"/>
          </a:xfrm>
        </p:grpSpPr>
        <p:sp>
          <p:nvSpPr>
            <p:cNvPr id="193" name="Oval"/>
            <p:cNvSpPr/>
            <p:nvPr/>
          </p:nvSpPr>
          <p:spPr>
            <a:xfrm>
              <a:off x="-1" y="-2"/>
              <a:ext cx="980375" cy="1007341"/>
            </a:xfrm>
            <a:prstGeom prst="ellipse">
              <a:avLst/>
            </a:prstGeom>
            <a:solidFill>
              <a:srgbClr val="971540"/>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p>
          </p:txBody>
        </p:sp>
        <p:sp>
          <p:nvSpPr>
            <p:cNvPr id="194" name="Oval"/>
            <p:cNvSpPr/>
            <p:nvPr/>
          </p:nvSpPr>
          <p:spPr>
            <a:xfrm>
              <a:off x="165066" y="169585"/>
              <a:ext cx="650361" cy="668151"/>
            </a:xfrm>
            <a:prstGeom prst="ellipse">
              <a:avLst/>
            </a:prstGeom>
            <a:solidFill>
              <a:srgbClr val="B13B3C"/>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p>
          </p:txBody>
        </p:sp>
        <p:grpSp>
          <p:nvGrpSpPr>
            <p:cNvPr id="197" name="Group"/>
            <p:cNvGrpSpPr/>
            <p:nvPr/>
          </p:nvGrpSpPr>
          <p:grpSpPr>
            <a:xfrm>
              <a:off x="142134" y="146025"/>
              <a:ext cx="696257" cy="715333"/>
              <a:chOff x="-1" y="-1"/>
              <a:chExt cx="696256" cy="715332"/>
            </a:xfrm>
          </p:grpSpPr>
          <p:sp>
            <p:nvSpPr>
              <p:cNvPr id="195" name="Rectangle"/>
              <p:cNvSpPr/>
              <p:nvPr/>
            </p:nvSpPr>
            <p:spPr>
              <a:xfrm>
                <a:off x="-2" y="-1"/>
                <a:ext cx="696256" cy="715328"/>
              </a:xfrm>
              <a:prstGeom prst="rect">
                <a:avLst/>
              </a:prstGeom>
              <a:solidFill>
                <a:srgbClr val="971540"/>
              </a:solidFill>
              <a:ln w="12700" cap="flat">
                <a:noFill/>
                <a:miter lim="400000"/>
              </a:ln>
              <a:effectLst/>
            </p:spPr>
            <p:txBody>
              <a:bodyPr wrap="square" lIns="45718" tIns="45718" rIns="45718" bIns="45718" numCol="1" anchor="ctr">
                <a:noAutofit/>
              </a:bodyPr>
              <a:lstStyle/>
              <a:p>
                <a:pPr algn="r">
                  <a:defRPr sz="1200">
                    <a:latin typeface="Trebuchet MS"/>
                    <a:ea typeface="Trebuchet MS"/>
                    <a:cs typeface="Trebuchet MS"/>
                    <a:sym typeface="Trebuchet MS"/>
                  </a:defRPr>
                </a:pPr>
              </a:p>
            </p:txBody>
          </p:sp>
          <p:pic>
            <p:nvPicPr>
              <p:cNvPr id="196" name="image3.png" descr="image3.png"/>
              <p:cNvPicPr>
                <a:picLocks noChangeAspect="1"/>
              </p:cNvPicPr>
              <p:nvPr/>
            </p:nvPicPr>
            <p:blipFill>
              <a:blip r:embed="rId4">
                <a:extLst/>
              </a:blip>
              <a:stretch>
                <a:fillRect/>
              </a:stretch>
            </p:blipFill>
            <p:spPr>
              <a:xfrm>
                <a:off x="2" y="-2"/>
                <a:ext cx="696254" cy="715334"/>
              </a:xfrm>
              <a:prstGeom prst="rect">
                <a:avLst/>
              </a:prstGeom>
              <a:ln w="12700" cap="flat">
                <a:noFill/>
                <a:miter lim="400000"/>
              </a:ln>
              <a:effectLst/>
            </p:spPr>
          </p:pic>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86"/>
                                        </p:tgtEl>
                                        <p:attrNameLst>
                                          <p:attrName>style.visibility</p:attrName>
                                        </p:attrNameLst>
                                      </p:cBhvr>
                                      <p:to>
                                        <p:strVal val="visible"/>
                                      </p:to>
                                    </p:set>
                                    <p:animEffect filter="wipe(left)" transition="in">
                                      <p:cBhvr>
                                        <p:cTn id="7" dur="500"/>
                                        <p:tgtEl>
                                          <p:spTgt spid="186"/>
                                        </p:tgtEl>
                                      </p:cBhvr>
                                    </p:animEffect>
                                  </p:childTnLst>
                                </p:cTn>
                              </p:par>
                            </p:childTnLst>
                          </p:cTn>
                        </p:par>
                        <p:par>
                          <p:cTn id="8" fill="hold">
                            <p:stCondLst>
                              <p:cond delay="500"/>
                            </p:stCondLst>
                            <p:childTnLst>
                              <p:par>
                                <p:cTn id="9" presetClass="entr" nodeType="afterEffect" presetSubtype="32" presetID="23" grpId="2" fill="hold">
                                  <p:stCondLst>
                                    <p:cond delay="0"/>
                                  </p:stCondLst>
                                  <p:iterate type="el" backwards="0">
                                    <p:tmAbs val="0"/>
                                  </p:iterate>
                                  <p:childTnLst>
                                    <p:set>
                                      <p:cBhvr>
                                        <p:cTn id="10" fill="hold"/>
                                        <p:tgtEl>
                                          <p:spTgt spid="198"/>
                                        </p:tgtEl>
                                        <p:attrNameLst>
                                          <p:attrName>style.visibility</p:attrName>
                                        </p:attrNameLst>
                                      </p:cBhvr>
                                      <p:to>
                                        <p:strVal val="visible"/>
                                      </p:to>
                                    </p:set>
                                    <p:anim calcmode="lin" valueType="num">
                                      <p:cBhvr>
                                        <p:cTn id="11" dur="300" fill="hold"/>
                                        <p:tgtEl>
                                          <p:spTgt spid="198"/>
                                        </p:tgtEl>
                                        <p:attrNameLst>
                                          <p:attrName>ppt_w</p:attrName>
                                        </p:attrNameLst>
                                      </p:cBhvr>
                                      <p:tavLst>
                                        <p:tav tm="0">
                                          <p:val>
                                            <p:strVal val="4*#ppt_w"/>
                                          </p:val>
                                        </p:tav>
                                        <p:tav tm="100000">
                                          <p:val>
                                            <p:strVal val="#ppt_w"/>
                                          </p:val>
                                        </p:tav>
                                      </p:tavLst>
                                    </p:anim>
                                    <p:anim calcmode="lin" valueType="num">
                                      <p:cBhvr>
                                        <p:cTn id="12" dur="300" fill="hold"/>
                                        <p:tgtEl>
                                          <p:spTgt spid="19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6" grpId="1"/>
      <p:bldP build="whole" bldLvl="1" animBg="1" rev="0" advAuto="0" spid="198" grpId="2"/>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Rectangle"/>
          <p:cNvSpPr/>
          <p:nvPr/>
        </p:nvSpPr>
        <p:spPr>
          <a:xfrm>
            <a:off x="386396" y="874668"/>
            <a:ext cx="6443282" cy="57053"/>
          </a:xfrm>
          <a:prstGeom prst="rect">
            <a:avLst/>
          </a:prstGeom>
          <a:blipFill>
            <a:blip r:embed="rId2"/>
          </a:blipFill>
          <a:ln w="12700">
            <a:miter lim="400000"/>
          </a:ln>
        </p:spPr>
        <p:txBody>
          <a:bodyPr lIns="45718" tIns="45718" rIns="45718" bIns="45718" anchor="ctr"/>
          <a:lstStyle/>
          <a:p>
            <a:pPr algn="ctr">
              <a:defRPr sz="1800">
                <a:solidFill>
                  <a:srgbClr val="F4F4F4"/>
                </a:solidFill>
                <a:latin typeface="Trebuchet MS"/>
                <a:ea typeface="Trebuchet MS"/>
                <a:cs typeface="Trebuchet MS"/>
                <a:sym typeface="Trebuchet MS"/>
              </a:defRPr>
            </a:pPr>
          </a:p>
        </p:txBody>
      </p:sp>
      <p:sp>
        <p:nvSpPr>
          <p:cNvPr id="201" name="Rectangle"/>
          <p:cNvSpPr/>
          <p:nvPr/>
        </p:nvSpPr>
        <p:spPr>
          <a:xfrm>
            <a:off x="3819981" y="5813957"/>
            <a:ext cx="4765292" cy="57061"/>
          </a:xfrm>
          <a:prstGeom prst="rect">
            <a:avLst/>
          </a:prstGeom>
          <a:blipFill>
            <a:blip r:embed="rId2"/>
          </a:blipFill>
          <a:ln w="12700">
            <a:miter lim="400000"/>
          </a:ln>
        </p:spPr>
        <p:txBody>
          <a:bodyPr lIns="45718" tIns="45718" rIns="45718" bIns="45718" anchor="ctr"/>
          <a:lstStyle/>
          <a:p>
            <a:pPr algn="ctr">
              <a:defRPr sz="1800">
                <a:solidFill>
                  <a:srgbClr val="F4F4F4"/>
                </a:solidFill>
                <a:latin typeface="Trebuchet MS"/>
                <a:ea typeface="Trebuchet MS"/>
                <a:cs typeface="Trebuchet MS"/>
                <a:sym typeface="Trebuchet MS"/>
              </a:defRPr>
            </a:pPr>
          </a:p>
        </p:txBody>
      </p:sp>
      <p:grpSp>
        <p:nvGrpSpPr>
          <p:cNvPr id="206" name="Group"/>
          <p:cNvGrpSpPr/>
          <p:nvPr/>
        </p:nvGrpSpPr>
        <p:grpSpPr>
          <a:xfrm>
            <a:off x="-74259" y="6205464"/>
            <a:ext cx="12248970" cy="755700"/>
            <a:chOff x="0" y="-1"/>
            <a:chExt cx="12248969" cy="755699"/>
          </a:xfrm>
        </p:grpSpPr>
        <p:sp>
          <p:nvSpPr>
            <p:cNvPr id="202" name="Rectangle"/>
            <p:cNvSpPr/>
            <p:nvPr/>
          </p:nvSpPr>
          <p:spPr>
            <a:xfrm>
              <a:off x="2797115" y="18571"/>
              <a:ext cx="9451854" cy="684194"/>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sp>
          <p:nvSpPr>
            <p:cNvPr id="203" name="Rectangle"/>
            <p:cNvSpPr/>
            <p:nvPr/>
          </p:nvSpPr>
          <p:spPr>
            <a:xfrm>
              <a:off x="58514" y="16860"/>
              <a:ext cx="2922819" cy="738839"/>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pic>
          <p:nvPicPr>
            <p:cNvPr id="204" name="image1.png" descr="image1.png"/>
            <p:cNvPicPr>
              <a:picLocks noChangeAspect="1"/>
            </p:cNvPicPr>
            <p:nvPr/>
          </p:nvPicPr>
          <p:blipFill>
            <a:blip r:embed="rId3">
              <a:extLst/>
            </a:blip>
            <a:stretch>
              <a:fillRect/>
            </a:stretch>
          </p:blipFill>
          <p:spPr>
            <a:xfrm>
              <a:off x="-1" y="-2"/>
              <a:ext cx="704327" cy="613871"/>
            </a:xfrm>
            <a:prstGeom prst="rect">
              <a:avLst/>
            </a:prstGeom>
            <a:ln w="12700" cap="flat">
              <a:noFill/>
              <a:miter lim="400000"/>
            </a:ln>
            <a:effectLst/>
          </p:spPr>
        </p:pic>
        <p:sp>
          <p:nvSpPr>
            <p:cNvPr id="205" name="Al-Farabi Kazakh National University…"/>
            <p:cNvSpPr txBox="1"/>
            <p:nvPr/>
          </p:nvSpPr>
          <p:spPr>
            <a:xfrm>
              <a:off x="696108" y="153867"/>
              <a:ext cx="2223692" cy="464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207" name="Body Heat and Thermoregulation"/>
          <p:cNvSpPr txBox="1"/>
          <p:nvPr/>
        </p:nvSpPr>
        <p:spPr>
          <a:xfrm>
            <a:off x="124007" y="294592"/>
            <a:ext cx="6968060" cy="8078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219200">
              <a:defRPr sz="3600"/>
            </a:lvl1pPr>
          </a:lstStyle>
          <a:p>
            <a:pPr/>
            <a:r>
              <a:t>Body Heat and Thermoregulation </a:t>
            </a:r>
            <a:endParaRPr sz="1200"/>
          </a:p>
        </p:txBody>
      </p:sp>
      <p:sp>
        <p:nvSpPr>
          <p:cNvPr id="208" name="Why maintain stable body temperature is important to human?"/>
          <p:cNvSpPr txBox="1"/>
          <p:nvPr/>
        </p:nvSpPr>
        <p:spPr>
          <a:xfrm>
            <a:off x="595858" y="2673350"/>
            <a:ext cx="7952284" cy="800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1200"/>
              </a:spcBef>
              <a:defRPr sz="2400">
                <a:latin typeface="Times Roman"/>
                <a:ea typeface="Times Roman"/>
                <a:cs typeface="Times Roman"/>
                <a:sym typeface="Times Roman"/>
              </a:defRPr>
            </a:lvl1pPr>
          </a:lstStyle>
          <a:p>
            <a:pPr/>
            <a:r>
              <a:t>Why maintain stable body temperature is important to human? </a:t>
            </a:r>
            <a:endParaRPr sz="1200"/>
          </a:p>
        </p:txBody>
      </p:sp>
      <p:grpSp>
        <p:nvGrpSpPr>
          <p:cNvPr id="214" name="Group"/>
          <p:cNvGrpSpPr/>
          <p:nvPr/>
        </p:nvGrpSpPr>
        <p:grpSpPr>
          <a:xfrm>
            <a:off x="144659" y="1538652"/>
            <a:ext cx="980375" cy="1007341"/>
            <a:chOff x="0" y="-1"/>
            <a:chExt cx="980373" cy="1007339"/>
          </a:xfrm>
        </p:grpSpPr>
        <p:sp>
          <p:nvSpPr>
            <p:cNvPr id="209" name="Oval"/>
            <p:cNvSpPr/>
            <p:nvPr/>
          </p:nvSpPr>
          <p:spPr>
            <a:xfrm>
              <a:off x="-1" y="-2"/>
              <a:ext cx="980375" cy="1007341"/>
            </a:xfrm>
            <a:prstGeom prst="ellipse">
              <a:avLst/>
            </a:prstGeom>
            <a:solidFill>
              <a:srgbClr val="971540"/>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p>
          </p:txBody>
        </p:sp>
        <p:sp>
          <p:nvSpPr>
            <p:cNvPr id="210" name="Oval"/>
            <p:cNvSpPr/>
            <p:nvPr/>
          </p:nvSpPr>
          <p:spPr>
            <a:xfrm>
              <a:off x="165066" y="169585"/>
              <a:ext cx="650361" cy="668151"/>
            </a:xfrm>
            <a:prstGeom prst="ellipse">
              <a:avLst/>
            </a:prstGeom>
            <a:solidFill>
              <a:srgbClr val="B13B3C"/>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p>
          </p:txBody>
        </p:sp>
        <p:grpSp>
          <p:nvGrpSpPr>
            <p:cNvPr id="213" name="Group"/>
            <p:cNvGrpSpPr/>
            <p:nvPr/>
          </p:nvGrpSpPr>
          <p:grpSpPr>
            <a:xfrm>
              <a:off x="142134" y="146025"/>
              <a:ext cx="696257" cy="715333"/>
              <a:chOff x="-1" y="-1"/>
              <a:chExt cx="696256" cy="715332"/>
            </a:xfrm>
          </p:grpSpPr>
          <p:sp>
            <p:nvSpPr>
              <p:cNvPr id="211" name="Rectangle"/>
              <p:cNvSpPr/>
              <p:nvPr/>
            </p:nvSpPr>
            <p:spPr>
              <a:xfrm>
                <a:off x="-2" y="-1"/>
                <a:ext cx="696256" cy="715328"/>
              </a:xfrm>
              <a:prstGeom prst="rect">
                <a:avLst/>
              </a:prstGeom>
              <a:solidFill>
                <a:srgbClr val="971540"/>
              </a:solidFill>
              <a:ln w="12700" cap="flat">
                <a:noFill/>
                <a:miter lim="400000"/>
              </a:ln>
              <a:effectLst/>
            </p:spPr>
            <p:txBody>
              <a:bodyPr wrap="square" lIns="45718" tIns="45718" rIns="45718" bIns="45718" numCol="1" anchor="ctr">
                <a:noAutofit/>
              </a:bodyPr>
              <a:lstStyle/>
              <a:p>
                <a:pPr algn="r">
                  <a:defRPr sz="1200">
                    <a:latin typeface="Trebuchet MS"/>
                    <a:ea typeface="Trebuchet MS"/>
                    <a:cs typeface="Trebuchet MS"/>
                    <a:sym typeface="Trebuchet MS"/>
                  </a:defRPr>
                </a:pPr>
              </a:p>
            </p:txBody>
          </p:sp>
          <p:pic>
            <p:nvPicPr>
              <p:cNvPr id="212" name="image3.png" descr="image3.png"/>
              <p:cNvPicPr>
                <a:picLocks noChangeAspect="1"/>
              </p:cNvPicPr>
              <p:nvPr/>
            </p:nvPicPr>
            <p:blipFill>
              <a:blip r:embed="rId4">
                <a:extLst/>
              </a:blip>
              <a:stretch>
                <a:fillRect/>
              </a:stretch>
            </p:blipFill>
            <p:spPr>
              <a:xfrm>
                <a:off x="2" y="-2"/>
                <a:ext cx="696254" cy="715334"/>
              </a:xfrm>
              <a:prstGeom prst="rect">
                <a:avLst/>
              </a:prstGeom>
              <a:ln w="12700" cap="flat">
                <a:noFill/>
                <a:miter lim="400000"/>
              </a:ln>
              <a:effectLst/>
            </p:spPr>
          </p:pic>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00"/>
                                        </p:tgtEl>
                                        <p:attrNameLst>
                                          <p:attrName>style.visibility</p:attrName>
                                        </p:attrNameLst>
                                      </p:cBhvr>
                                      <p:to>
                                        <p:strVal val="visible"/>
                                      </p:to>
                                    </p:set>
                                    <p:animEffect filter="wipe(left)" transition="in">
                                      <p:cBhvr>
                                        <p:cTn id="7" dur="500"/>
                                        <p:tgtEl>
                                          <p:spTgt spid="200"/>
                                        </p:tgtEl>
                                      </p:cBhvr>
                                    </p:animEffect>
                                  </p:childTnLst>
                                </p:cTn>
                              </p:par>
                            </p:childTnLst>
                          </p:cTn>
                        </p:par>
                        <p:par>
                          <p:cTn id="8" fill="hold">
                            <p:stCondLst>
                              <p:cond delay="500"/>
                            </p:stCondLst>
                            <p:childTnLst>
                              <p:par>
                                <p:cTn id="9" presetClass="entr" nodeType="afterEffect" presetSubtype="8" presetID="22" grpId="2" fill="hold">
                                  <p:stCondLst>
                                    <p:cond delay="0"/>
                                  </p:stCondLst>
                                  <p:iterate type="el" backwards="0">
                                    <p:tmAbs val="0"/>
                                  </p:iterate>
                                  <p:childTnLst>
                                    <p:set>
                                      <p:cBhvr>
                                        <p:cTn id="10" fill="hold"/>
                                        <p:tgtEl>
                                          <p:spTgt spid="201"/>
                                        </p:tgtEl>
                                        <p:attrNameLst>
                                          <p:attrName>style.visibility</p:attrName>
                                        </p:attrNameLst>
                                      </p:cBhvr>
                                      <p:to>
                                        <p:strVal val="visible"/>
                                      </p:to>
                                    </p:set>
                                    <p:animEffect filter="wipe(left)" transition="in">
                                      <p:cBhvr>
                                        <p:cTn id="11" dur="500"/>
                                        <p:tgtEl>
                                          <p:spTgt spid="201"/>
                                        </p:tgtEl>
                                      </p:cBhvr>
                                    </p:animEffect>
                                  </p:childTnLst>
                                </p:cTn>
                              </p:par>
                            </p:childTnLst>
                          </p:cTn>
                        </p:par>
                        <p:par>
                          <p:cTn id="12" fill="hold">
                            <p:stCondLst>
                              <p:cond delay="1000"/>
                            </p:stCondLst>
                            <p:childTnLst>
                              <p:par>
                                <p:cTn id="13" presetClass="entr" nodeType="afterEffect" presetSubtype="32" presetID="23" grpId="3" fill="hold">
                                  <p:stCondLst>
                                    <p:cond delay="0"/>
                                  </p:stCondLst>
                                  <p:iterate type="el" backwards="0">
                                    <p:tmAbs val="0"/>
                                  </p:iterate>
                                  <p:childTnLst>
                                    <p:set>
                                      <p:cBhvr>
                                        <p:cTn id="14" fill="hold"/>
                                        <p:tgtEl>
                                          <p:spTgt spid="214"/>
                                        </p:tgtEl>
                                        <p:attrNameLst>
                                          <p:attrName>style.visibility</p:attrName>
                                        </p:attrNameLst>
                                      </p:cBhvr>
                                      <p:to>
                                        <p:strVal val="visible"/>
                                      </p:to>
                                    </p:set>
                                    <p:anim calcmode="lin" valueType="num">
                                      <p:cBhvr>
                                        <p:cTn id="15" dur="300" fill="hold"/>
                                        <p:tgtEl>
                                          <p:spTgt spid="214"/>
                                        </p:tgtEl>
                                        <p:attrNameLst>
                                          <p:attrName>ppt_w</p:attrName>
                                        </p:attrNameLst>
                                      </p:cBhvr>
                                      <p:tavLst>
                                        <p:tav tm="0">
                                          <p:val>
                                            <p:strVal val="4*#ppt_w"/>
                                          </p:val>
                                        </p:tav>
                                        <p:tav tm="100000">
                                          <p:val>
                                            <p:strVal val="#ppt_w"/>
                                          </p:val>
                                        </p:tav>
                                      </p:tavLst>
                                    </p:anim>
                                    <p:anim calcmode="lin" valueType="num">
                                      <p:cBhvr>
                                        <p:cTn id="16" dur="300" fill="hold"/>
                                        <p:tgtEl>
                                          <p:spTgt spid="21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0" grpId="1"/>
      <p:bldP build="whole" bldLvl="1" animBg="1" rev="0" advAuto="0" spid="201" grpId="2"/>
      <p:bldP build="whole" bldLvl="1" animBg="1" rev="0" advAuto="0" spid="214" grpId="3"/>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Rectangle"/>
          <p:cNvSpPr/>
          <p:nvPr/>
        </p:nvSpPr>
        <p:spPr>
          <a:xfrm>
            <a:off x="386396" y="874668"/>
            <a:ext cx="6443282" cy="57053"/>
          </a:xfrm>
          <a:prstGeom prst="rect">
            <a:avLst/>
          </a:prstGeom>
          <a:blipFill>
            <a:blip r:embed="rId2"/>
          </a:blipFill>
          <a:ln w="12700">
            <a:miter lim="400000"/>
          </a:ln>
        </p:spPr>
        <p:txBody>
          <a:bodyPr lIns="45718" tIns="45718" rIns="45718" bIns="45718" anchor="ctr"/>
          <a:lstStyle/>
          <a:p>
            <a:pPr algn="ctr">
              <a:defRPr sz="1800">
                <a:solidFill>
                  <a:srgbClr val="F4F4F4"/>
                </a:solidFill>
                <a:latin typeface="Trebuchet MS"/>
                <a:ea typeface="Trebuchet MS"/>
                <a:cs typeface="Trebuchet MS"/>
                <a:sym typeface="Trebuchet MS"/>
              </a:defRPr>
            </a:pPr>
          </a:p>
        </p:txBody>
      </p:sp>
      <p:sp>
        <p:nvSpPr>
          <p:cNvPr id="217" name="Rectangle"/>
          <p:cNvSpPr/>
          <p:nvPr/>
        </p:nvSpPr>
        <p:spPr>
          <a:xfrm>
            <a:off x="3819981" y="5813957"/>
            <a:ext cx="4765292" cy="57061"/>
          </a:xfrm>
          <a:prstGeom prst="rect">
            <a:avLst/>
          </a:prstGeom>
          <a:blipFill>
            <a:blip r:embed="rId2"/>
          </a:blipFill>
          <a:ln w="12700">
            <a:miter lim="400000"/>
          </a:ln>
        </p:spPr>
        <p:txBody>
          <a:bodyPr lIns="45718" tIns="45718" rIns="45718" bIns="45718" anchor="ctr"/>
          <a:lstStyle/>
          <a:p>
            <a:pPr algn="ctr">
              <a:defRPr sz="1800">
                <a:solidFill>
                  <a:srgbClr val="F4F4F4"/>
                </a:solidFill>
                <a:latin typeface="Trebuchet MS"/>
                <a:ea typeface="Trebuchet MS"/>
                <a:cs typeface="Trebuchet MS"/>
                <a:sym typeface="Trebuchet MS"/>
              </a:defRPr>
            </a:pPr>
          </a:p>
        </p:txBody>
      </p:sp>
      <p:grpSp>
        <p:nvGrpSpPr>
          <p:cNvPr id="222" name="Group"/>
          <p:cNvGrpSpPr/>
          <p:nvPr/>
        </p:nvGrpSpPr>
        <p:grpSpPr>
          <a:xfrm>
            <a:off x="-74259" y="6205464"/>
            <a:ext cx="12248970" cy="755700"/>
            <a:chOff x="0" y="-1"/>
            <a:chExt cx="12248969" cy="755699"/>
          </a:xfrm>
        </p:grpSpPr>
        <p:sp>
          <p:nvSpPr>
            <p:cNvPr id="218" name="Rectangle"/>
            <p:cNvSpPr/>
            <p:nvPr/>
          </p:nvSpPr>
          <p:spPr>
            <a:xfrm>
              <a:off x="2797115" y="18571"/>
              <a:ext cx="9451854" cy="684194"/>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sp>
          <p:nvSpPr>
            <p:cNvPr id="219" name="Rectangle"/>
            <p:cNvSpPr/>
            <p:nvPr/>
          </p:nvSpPr>
          <p:spPr>
            <a:xfrm>
              <a:off x="58514" y="16860"/>
              <a:ext cx="2922819" cy="738839"/>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pic>
          <p:nvPicPr>
            <p:cNvPr id="220" name="image1.png" descr="image1.png"/>
            <p:cNvPicPr>
              <a:picLocks noChangeAspect="1"/>
            </p:cNvPicPr>
            <p:nvPr/>
          </p:nvPicPr>
          <p:blipFill>
            <a:blip r:embed="rId3">
              <a:extLst/>
            </a:blip>
            <a:stretch>
              <a:fillRect/>
            </a:stretch>
          </p:blipFill>
          <p:spPr>
            <a:xfrm>
              <a:off x="-1" y="-2"/>
              <a:ext cx="704327" cy="613871"/>
            </a:xfrm>
            <a:prstGeom prst="rect">
              <a:avLst/>
            </a:prstGeom>
            <a:ln w="12700" cap="flat">
              <a:noFill/>
              <a:miter lim="400000"/>
            </a:ln>
            <a:effectLst/>
          </p:spPr>
        </p:pic>
        <p:sp>
          <p:nvSpPr>
            <p:cNvPr id="221" name="Al-Farabi Kazakh National University…"/>
            <p:cNvSpPr txBox="1"/>
            <p:nvPr/>
          </p:nvSpPr>
          <p:spPr>
            <a:xfrm>
              <a:off x="696108" y="153867"/>
              <a:ext cx="2223692" cy="464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223" name="Body Temperature"/>
          <p:cNvSpPr txBox="1"/>
          <p:nvPr/>
        </p:nvSpPr>
        <p:spPr>
          <a:xfrm>
            <a:off x="314507" y="232586"/>
            <a:ext cx="3968801" cy="13412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1219200">
              <a:defRPr sz="3600"/>
            </a:pPr>
            <a:r>
              <a:t>Body Temperature </a:t>
            </a:r>
            <a:endParaRPr sz="1200"/>
          </a:p>
          <a:p>
            <a:pPr defTabSz="1219200">
              <a:defRPr sz="3600"/>
            </a:pPr>
            <a:r>
              <a:t> </a:t>
            </a:r>
            <a:endParaRPr sz="1200"/>
          </a:p>
        </p:txBody>
      </p:sp>
      <p:sp>
        <p:nvSpPr>
          <p:cNvPr id="224" name="Core temperature -…"/>
          <p:cNvSpPr txBox="1"/>
          <p:nvPr/>
        </p:nvSpPr>
        <p:spPr>
          <a:xfrm>
            <a:off x="275017" y="1282699"/>
            <a:ext cx="9194801" cy="3987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577843" indent="-463543" defTabSz="457200">
              <a:spcBef>
                <a:spcPts val="1200"/>
              </a:spcBef>
              <a:buSzPct val="100000"/>
              <a:buChar char="●"/>
              <a:defRPr b="1" sz="2433">
                <a:latin typeface="Times Roman"/>
                <a:ea typeface="Times Roman"/>
                <a:cs typeface="Times Roman"/>
                <a:sym typeface="Times Roman"/>
              </a:defRPr>
            </a:pPr>
            <a:r>
              <a:t>Core temperature - </a:t>
            </a:r>
          </a:p>
          <a:p>
            <a:pPr defTabSz="457200">
              <a:spcBef>
                <a:spcPts val="1200"/>
              </a:spcBef>
              <a:defRPr>
                <a:latin typeface="Times Roman"/>
                <a:ea typeface="Times Roman"/>
                <a:cs typeface="Times Roman"/>
                <a:sym typeface="Times Roman"/>
              </a:defRPr>
            </a:pPr>
            <a:r>
              <a:t>the temperature of organs in the cranial, thoracic, and abdominal cavities. </a:t>
            </a:r>
          </a:p>
          <a:p>
            <a:pPr marL="577843" indent="-463543" defTabSz="457200">
              <a:spcBef>
                <a:spcPts val="1200"/>
              </a:spcBef>
              <a:buSzPct val="100000"/>
              <a:buChar char="●"/>
              <a:defRPr sz="2433">
                <a:latin typeface="Times Roman"/>
                <a:ea typeface="Times Roman"/>
                <a:cs typeface="Times Roman"/>
                <a:sym typeface="Times Roman"/>
              </a:defRPr>
            </a:pPr>
            <a:r>
              <a:rPr b="1"/>
              <a:t>Shell temperature -</a:t>
            </a:r>
            <a:endParaRPr b="1"/>
          </a:p>
          <a:p>
            <a:pPr marL="495300" indent="-381000" defTabSz="457200">
              <a:spcBef>
                <a:spcPts val="1200"/>
              </a:spcBef>
              <a:buSzPct val="100000"/>
              <a:buChar char="■"/>
              <a:defRPr>
                <a:latin typeface="Times Roman"/>
                <a:ea typeface="Times Roman"/>
                <a:cs typeface="Times Roman"/>
                <a:sym typeface="Times Roman"/>
              </a:defRPr>
            </a:pPr>
            <a:r>
              <a:t> the temperature closer to the surface, especially skin and oral temperature. </a:t>
            </a:r>
          </a:p>
          <a:p>
            <a:pPr marL="495300" indent="-381000" defTabSz="457200">
              <a:spcBef>
                <a:spcPts val="1200"/>
              </a:spcBef>
              <a:buSzPct val="100000"/>
              <a:buChar char="■"/>
              <a:defRPr>
                <a:latin typeface="Times Roman"/>
                <a:ea typeface="Times Roman"/>
                <a:cs typeface="Times Roman"/>
                <a:sym typeface="Times Roman"/>
              </a:defRPr>
            </a:pPr>
            <a:r>
              <a:t>Shell temperature fluctuates as a result of processes that serve to maintain a stable core temperature </a:t>
            </a:r>
          </a:p>
          <a:p>
            <a:pPr defTabSz="457200">
              <a:spcBef>
                <a:spcPts val="1200"/>
              </a:spcBef>
              <a:defRPr sz="1333">
                <a:latin typeface="Times Roman"/>
                <a:ea typeface="Times Roman"/>
                <a:cs typeface="Times Roman"/>
                <a:sym typeface="Times Roman"/>
              </a:defRPr>
            </a:pPr>
            <a:endParaRPr sz="1200"/>
          </a:p>
          <a:p>
            <a:pPr defTabSz="457200">
              <a:spcBef>
                <a:spcPts val="1200"/>
              </a:spcBef>
              <a:defRPr sz="1333">
                <a:latin typeface="Times Roman"/>
                <a:ea typeface="Times Roman"/>
                <a:cs typeface="Times Roman"/>
                <a:sym typeface="Times Roman"/>
              </a:defRPr>
            </a:pPr>
            <a:endParaRPr sz="1200"/>
          </a:p>
          <a:p>
            <a:pPr defTabSz="457200">
              <a:spcBef>
                <a:spcPts val="1200"/>
              </a:spcBef>
              <a:defRPr b="1" sz="1333">
                <a:latin typeface="Times Roman"/>
                <a:ea typeface="Times Roman"/>
                <a:cs typeface="Times Roman"/>
                <a:sym typeface="Times Roman"/>
              </a:defRPr>
            </a:pPr>
            <a:endParaRPr b="0" sz="1200"/>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16"/>
                                        </p:tgtEl>
                                        <p:attrNameLst>
                                          <p:attrName>style.visibility</p:attrName>
                                        </p:attrNameLst>
                                      </p:cBhvr>
                                      <p:to>
                                        <p:strVal val="visible"/>
                                      </p:to>
                                    </p:set>
                                    <p:animEffect filter="wipe(left)" transition="in">
                                      <p:cBhvr>
                                        <p:cTn id="7" dur="500"/>
                                        <p:tgtEl>
                                          <p:spTgt spid="216"/>
                                        </p:tgtEl>
                                      </p:cBhvr>
                                    </p:animEffect>
                                  </p:childTnLst>
                                </p:cTn>
                              </p:par>
                            </p:childTnLst>
                          </p:cTn>
                        </p:par>
                        <p:par>
                          <p:cTn id="8" fill="hold">
                            <p:stCondLst>
                              <p:cond delay="500"/>
                            </p:stCondLst>
                            <p:childTnLst>
                              <p:par>
                                <p:cTn id="9" presetClass="entr" nodeType="afterEffect" presetSubtype="8" presetID="22" grpId="2" fill="hold">
                                  <p:stCondLst>
                                    <p:cond delay="0"/>
                                  </p:stCondLst>
                                  <p:iterate type="el" backwards="0">
                                    <p:tmAbs val="0"/>
                                  </p:iterate>
                                  <p:childTnLst>
                                    <p:set>
                                      <p:cBhvr>
                                        <p:cTn id="10" fill="hold"/>
                                        <p:tgtEl>
                                          <p:spTgt spid="217"/>
                                        </p:tgtEl>
                                        <p:attrNameLst>
                                          <p:attrName>style.visibility</p:attrName>
                                        </p:attrNameLst>
                                      </p:cBhvr>
                                      <p:to>
                                        <p:strVal val="visible"/>
                                      </p:to>
                                    </p:set>
                                    <p:animEffect filter="wipe(left)" transition="in">
                                      <p:cBhvr>
                                        <p:cTn id="11" dur="5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7" grpId="2"/>
      <p:bldP build="whole" bldLvl="1" animBg="1" rev="0" advAuto="0" spid="216"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Rectangle"/>
          <p:cNvSpPr/>
          <p:nvPr/>
        </p:nvSpPr>
        <p:spPr>
          <a:xfrm>
            <a:off x="386396" y="874668"/>
            <a:ext cx="6443282" cy="57053"/>
          </a:xfrm>
          <a:prstGeom prst="rect">
            <a:avLst/>
          </a:prstGeom>
          <a:blipFill>
            <a:blip r:embed="rId2"/>
          </a:blipFill>
          <a:ln w="12700">
            <a:miter lim="400000"/>
          </a:ln>
        </p:spPr>
        <p:txBody>
          <a:bodyPr lIns="45718" tIns="45718" rIns="45718" bIns="45718" anchor="ctr"/>
          <a:lstStyle/>
          <a:p>
            <a:pPr algn="ctr">
              <a:defRPr sz="1800">
                <a:solidFill>
                  <a:srgbClr val="F4F4F4"/>
                </a:solidFill>
                <a:latin typeface="Trebuchet MS"/>
                <a:ea typeface="Trebuchet MS"/>
                <a:cs typeface="Trebuchet MS"/>
                <a:sym typeface="Trebuchet MS"/>
              </a:defRPr>
            </a:pPr>
          </a:p>
        </p:txBody>
      </p:sp>
      <p:sp>
        <p:nvSpPr>
          <p:cNvPr id="227" name="Rectangle"/>
          <p:cNvSpPr/>
          <p:nvPr/>
        </p:nvSpPr>
        <p:spPr>
          <a:xfrm>
            <a:off x="3819981" y="5813957"/>
            <a:ext cx="4765292" cy="57061"/>
          </a:xfrm>
          <a:prstGeom prst="rect">
            <a:avLst/>
          </a:prstGeom>
          <a:blipFill>
            <a:blip r:embed="rId2"/>
          </a:blipFill>
          <a:ln w="12700">
            <a:miter lim="400000"/>
          </a:ln>
        </p:spPr>
        <p:txBody>
          <a:bodyPr lIns="45718" tIns="45718" rIns="45718" bIns="45718" anchor="ctr"/>
          <a:lstStyle/>
          <a:p>
            <a:pPr algn="ctr">
              <a:defRPr sz="1800">
                <a:solidFill>
                  <a:srgbClr val="F4F4F4"/>
                </a:solidFill>
                <a:latin typeface="Trebuchet MS"/>
                <a:ea typeface="Trebuchet MS"/>
                <a:cs typeface="Trebuchet MS"/>
                <a:sym typeface="Trebuchet MS"/>
              </a:defRPr>
            </a:pPr>
          </a:p>
        </p:txBody>
      </p:sp>
      <p:grpSp>
        <p:nvGrpSpPr>
          <p:cNvPr id="232" name="Group"/>
          <p:cNvGrpSpPr/>
          <p:nvPr/>
        </p:nvGrpSpPr>
        <p:grpSpPr>
          <a:xfrm>
            <a:off x="-74259" y="6205464"/>
            <a:ext cx="12248970" cy="755700"/>
            <a:chOff x="0" y="-1"/>
            <a:chExt cx="12248969" cy="755699"/>
          </a:xfrm>
        </p:grpSpPr>
        <p:sp>
          <p:nvSpPr>
            <p:cNvPr id="228" name="Rectangle"/>
            <p:cNvSpPr/>
            <p:nvPr/>
          </p:nvSpPr>
          <p:spPr>
            <a:xfrm>
              <a:off x="2797115" y="18571"/>
              <a:ext cx="9451854" cy="684194"/>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sp>
          <p:nvSpPr>
            <p:cNvPr id="229" name="Rectangle"/>
            <p:cNvSpPr/>
            <p:nvPr/>
          </p:nvSpPr>
          <p:spPr>
            <a:xfrm>
              <a:off x="58514" y="16860"/>
              <a:ext cx="2922819" cy="738839"/>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pic>
          <p:nvPicPr>
            <p:cNvPr id="230" name="image1.png" descr="image1.png"/>
            <p:cNvPicPr>
              <a:picLocks noChangeAspect="1"/>
            </p:cNvPicPr>
            <p:nvPr/>
          </p:nvPicPr>
          <p:blipFill>
            <a:blip r:embed="rId3">
              <a:extLst/>
            </a:blip>
            <a:stretch>
              <a:fillRect/>
            </a:stretch>
          </p:blipFill>
          <p:spPr>
            <a:xfrm>
              <a:off x="-1" y="-2"/>
              <a:ext cx="704327" cy="613871"/>
            </a:xfrm>
            <a:prstGeom prst="rect">
              <a:avLst/>
            </a:prstGeom>
            <a:ln w="12700" cap="flat">
              <a:noFill/>
              <a:miter lim="400000"/>
            </a:ln>
            <a:effectLst/>
          </p:spPr>
        </p:pic>
        <p:sp>
          <p:nvSpPr>
            <p:cNvPr id="231" name="Al-Farabi Kazakh National University…"/>
            <p:cNvSpPr txBox="1"/>
            <p:nvPr/>
          </p:nvSpPr>
          <p:spPr>
            <a:xfrm>
              <a:off x="696108" y="153867"/>
              <a:ext cx="2223692" cy="464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233" name="Thermoregulation"/>
          <p:cNvSpPr txBox="1"/>
          <p:nvPr/>
        </p:nvSpPr>
        <p:spPr>
          <a:xfrm>
            <a:off x="124007" y="294592"/>
            <a:ext cx="3824587" cy="8078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219200">
              <a:defRPr sz="3600"/>
            </a:lvl1pPr>
          </a:lstStyle>
          <a:p>
            <a:pPr/>
            <a:r>
              <a:t>Thermoregulation </a:t>
            </a:r>
            <a:endParaRPr sz="1200"/>
          </a:p>
        </p:txBody>
      </p:sp>
      <p:sp>
        <p:nvSpPr>
          <p:cNvPr id="234" name="thermoregulation is achieved through several negative feedback loops…"/>
          <p:cNvSpPr txBox="1"/>
          <p:nvPr/>
        </p:nvSpPr>
        <p:spPr>
          <a:xfrm>
            <a:off x="335415" y="1425579"/>
            <a:ext cx="8034369" cy="33287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42900" indent="-342900">
              <a:spcBef>
                <a:spcPts val="500"/>
              </a:spcBef>
              <a:buSzPct val="100000"/>
              <a:buChar char="•"/>
              <a:defRPr b="1" sz="2400"/>
            </a:pPr>
            <a:r>
              <a:t>thermoregulation</a:t>
            </a:r>
            <a:r>
              <a:rPr b="0"/>
              <a:t> is achieved through several negative feedback loops</a:t>
            </a:r>
            <a:endParaRPr b="0"/>
          </a:p>
          <a:p>
            <a:pPr marL="342900" indent="-342900">
              <a:spcBef>
                <a:spcPts val="500"/>
              </a:spcBef>
              <a:buSzPct val="100000"/>
              <a:buChar char="•"/>
              <a:defRPr b="1" sz="2400"/>
            </a:pPr>
            <a:r>
              <a:t>hypothalamic thermostat</a:t>
            </a:r>
            <a:r>
              <a:rPr b="0"/>
              <a:t> </a:t>
            </a:r>
            <a:endParaRPr b="0"/>
          </a:p>
          <a:p>
            <a:pPr lvl="1" marL="742950" indent="-285750">
              <a:buSzPct val="100000"/>
              <a:buChar char="–"/>
            </a:pPr>
            <a:r>
              <a:t>monitors temperature of the blood</a:t>
            </a:r>
          </a:p>
          <a:p>
            <a:pPr lvl="1" marL="742950" indent="-285750">
              <a:buSzPct val="100000"/>
              <a:buChar char="–"/>
              <a:defRPr sz="800"/>
            </a:pPr>
          </a:p>
          <a:p>
            <a:pPr lvl="1" marL="742950" indent="-285750">
              <a:buSzPct val="100000"/>
              <a:buChar char="–"/>
            </a:pPr>
            <a:r>
              <a:t>receives signals from peripheral thermoreceptors in the skin</a:t>
            </a:r>
          </a:p>
          <a:p>
            <a:pPr lvl="1" marL="742950" indent="-285750">
              <a:buSzPct val="100000"/>
              <a:buChar char="–"/>
              <a:defRPr sz="800"/>
            </a:pPr>
          </a:p>
          <a:p>
            <a:pPr lvl="1" marL="742950" indent="-285750">
              <a:buSzPct val="100000"/>
              <a:buChar char="–"/>
            </a:pPr>
            <a:r>
              <a:t>send appropriate signals to either the </a:t>
            </a:r>
            <a:r>
              <a:rPr b="1"/>
              <a:t>heat-loss center </a:t>
            </a:r>
            <a:r>
              <a:t>– a nucleus in the anterior hypothalamus</a:t>
            </a:r>
          </a:p>
          <a:p>
            <a:pPr lvl="1" marL="742950" indent="-285750">
              <a:buSzPct val="100000"/>
              <a:buChar char="–"/>
              <a:defRPr sz="800"/>
            </a:pPr>
          </a:p>
          <a:p>
            <a:pPr lvl="1" marL="742950" indent="-285750">
              <a:buSzPct val="100000"/>
              <a:buChar char="–"/>
            </a:pPr>
            <a:r>
              <a:t>or the </a:t>
            </a:r>
            <a:r>
              <a:rPr b="1"/>
              <a:t>heat-promoting center </a:t>
            </a:r>
            <a:r>
              <a:t>in a more posterior nucleus near the mammillary bodies of the brain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26"/>
                                        </p:tgtEl>
                                        <p:attrNameLst>
                                          <p:attrName>style.visibility</p:attrName>
                                        </p:attrNameLst>
                                      </p:cBhvr>
                                      <p:to>
                                        <p:strVal val="visible"/>
                                      </p:to>
                                    </p:set>
                                    <p:animEffect filter="wipe(left)" transition="in">
                                      <p:cBhvr>
                                        <p:cTn id="7" dur="500"/>
                                        <p:tgtEl>
                                          <p:spTgt spid="226"/>
                                        </p:tgtEl>
                                      </p:cBhvr>
                                    </p:animEffect>
                                  </p:childTnLst>
                                </p:cTn>
                              </p:par>
                            </p:childTnLst>
                          </p:cTn>
                        </p:par>
                        <p:par>
                          <p:cTn id="8" fill="hold">
                            <p:stCondLst>
                              <p:cond delay="500"/>
                            </p:stCondLst>
                            <p:childTnLst>
                              <p:par>
                                <p:cTn id="9" presetClass="entr" nodeType="afterEffect" presetSubtype="8" presetID="22" grpId="2" fill="hold">
                                  <p:stCondLst>
                                    <p:cond delay="0"/>
                                  </p:stCondLst>
                                  <p:iterate type="el" backwards="0">
                                    <p:tmAbs val="0"/>
                                  </p:iterate>
                                  <p:childTnLst>
                                    <p:set>
                                      <p:cBhvr>
                                        <p:cTn id="10" fill="hold"/>
                                        <p:tgtEl>
                                          <p:spTgt spid="227"/>
                                        </p:tgtEl>
                                        <p:attrNameLst>
                                          <p:attrName>style.visibility</p:attrName>
                                        </p:attrNameLst>
                                      </p:cBhvr>
                                      <p:to>
                                        <p:strVal val="visible"/>
                                      </p:to>
                                    </p:set>
                                    <p:animEffect filter="wipe(left)" transition="in">
                                      <p:cBhvr>
                                        <p:cTn id="11" dur="5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7" grpId="2"/>
      <p:bldP build="whole" bldLvl="1" animBg="1" rev="0" advAuto="0" spid="226"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Rectangle"/>
          <p:cNvSpPr/>
          <p:nvPr/>
        </p:nvSpPr>
        <p:spPr>
          <a:xfrm>
            <a:off x="386396" y="874668"/>
            <a:ext cx="6443282" cy="57053"/>
          </a:xfrm>
          <a:prstGeom prst="rect">
            <a:avLst/>
          </a:prstGeom>
          <a:blipFill>
            <a:blip r:embed="rId2"/>
          </a:blipFill>
          <a:ln w="12700">
            <a:miter lim="400000"/>
          </a:ln>
        </p:spPr>
        <p:txBody>
          <a:bodyPr lIns="45718" tIns="45718" rIns="45718" bIns="45718" anchor="ctr"/>
          <a:lstStyle/>
          <a:p>
            <a:pPr algn="ctr">
              <a:defRPr sz="1800">
                <a:solidFill>
                  <a:srgbClr val="F4F4F4"/>
                </a:solidFill>
                <a:latin typeface="Trebuchet MS"/>
                <a:ea typeface="Trebuchet MS"/>
                <a:cs typeface="Trebuchet MS"/>
                <a:sym typeface="Trebuchet MS"/>
              </a:defRPr>
            </a:pPr>
          </a:p>
        </p:txBody>
      </p:sp>
      <p:sp>
        <p:nvSpPr>
          <p:cNvPr id="237" name="Rectangle"/>
          <p:cNvSpPr/>
          <p:nvPr/>
        </p:nvSpPr>
        <p:spPr>
          <a:xfrm>
            <a:off x="3819981" y="5813957"/>
            <a:ext cx="4765292" cy="57061"/>
          </a:xfrm>
          <a:prstGeom prst="rect">
            <a:avLst/>
          </a:prstGeom>
          <a:blipFill>
            <a:blip r:embed="rId2"/>
          </a:blipFill>
          <a:ln w="12700">
            <a:miter lim="400000"/>
          </a:ln>
        </p:spPr>
        <p:txBody>
          <a:bodyPr lIns="45718" tIns="45718" rIns="45718" bIns="45718" anchor="ctr"/>
          <a:lstStyle/>
          <a:p>
            <a:pPr algn="ctr">
              <a:defRPr sz="1800">
                <a:solidFill>
                  <a:srgbClr val="F4F4F4"/>
                </a:solidFill>
                <a:latin typeface="Trebuchet MS"/>
                <a:ea typeface="Trebuchet MS"/>
                <a:cs typeface="Trebuchet MS"/>
                <a:sym typeface="Trebuchet MS"/>
              </a:defRPr>
            </a:pPr>
          </a:p>
        </p:txBody>
      </p:sp>
      <p:grpSp>
        <p:nvGrpSpPr>
          <p:cNvPr id="242" name="Group"/>
          <p:cNvGrpSpPr/>
          <p:nvPr/>
        </p:nvGrpSpPr>
        <p:grpSpPr>
          <a:xfrm>
            <a:off x="-74259" y="6205464"/>
            <a:ext cx="12248970" cy="755700"/>
            <a:chOff x="0" y="-1"/>
            <a:chExt cx="12248969" cy="755699"/>
          </a:xfrm>
        </p:grpSpPr>
        <p:sp>
          <p:nvSpPr>
            <p:cNvPr id="238" name="Rectangle"/>
            <p:cNvSpPr/>
            <p:nvPr/>
          </p:nvSpPr>
          <p:spPr>
            <a:xfrm>
              <a:off x="2797115" y="18571"/>
              <a:ext cx="9451854" cy="684194"/>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sp>
          <p:nvSpPr>
            <p:cNvPr id="239" name="Rectangle"/>
            <p:cNvSpPr/>
            <p:nvPr/>
          </p:nvSpPr>
          <p:spPr>
            <a:xfrm>
              <a:off x="58514" y="16860"/>
              <a:ext cx="2922819" cy="738839"/>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pic>
          <p:nvPicPr>
            <p:cNvPr id="240" name="image1.png" descr="image1.png"/>
            <p:cNvPicPr>
              <a:picLocks noChangeAspect="1"/>
            </p:cNvPicPr>
            <p:nvPr/>
          </p:nvPicPr>
          <p:blipFill>
            <a:blip r:embed="rId3">
              <a:extLst/>
            </a:blip>
            <a:stretch>
              <a:fillRect/>
            </a:stretch>
          </p:blipFill>
          <p:spPr>
            <a:xfrm>
              <a:off x="-1" y="-2"/>
              <a:ext cx="704327" cy="613871"/>
            </a:xfrm>
            <a:prstGeom prst="rect">
              <a:avLst/>
            </a:prstGeom>
            <a:ln w="12700" cap="flat">
              <a:noFill/>
              <a:miter lim="400000"/>
            </a:ln>
            <a:effectLst/>
          </p:spPr>
        </p:pic>
        <p:sp>
          <p:nvSpPr>
            <p:cNvPr id="241" name="Al-Farabi Kazakh National University…"/>
            <p:cNvSpPr txBox="1"/>
            <p:nvPr/>
          </p:nvSpPr>
          <p:spPr>
            <a:xfrm>
              <a:off x="696108" y="153867"/>
              <a:ext cx="2223692" cy="464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243" name="Thermoregulation"/>
          <p:cNvSpPr txBox="1"/>
          <p:nvPr/>
        </p:nvSpPr>
        <p:spPr>
          <a:xfrm>
            <a:off x="124007" y="294592"/>
            <a:ext cx="3824587" cy="8078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219200">
              <a:defRPr sz="3600"/>
            </a:lvl1pPr>
          </a:lstStyle>
          <a:p>
            <a:pPr/>
            <a:r>
              <a:t>Thermoregulation </a:t>
            </a:r>
            <a:endParaRPr sz="1200"/>
          </a:p>
        </p:txBody>
      </p:sp>
      <p:sp>
        <p:nvSpPr>
          <p:cNvPr id="244" name="blood temperature is too high"/>
          <p:cNvSpPr txBox="1"/>
          <p:nvPr/>
        </p:nvSpPr>
        <p:spPr>
          <a:xfrm>
            <a:off x="160480" y="1296624"/>
            <a:ext cx="4758334" cy="4472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1" marL="342899" indent="-342899">
              <a:buSzPct val="100000"/>
              <a:buChar char="•"/>
              <a:defRPr sz="2400"/>
            </a:pPr>
            <a:r>
              <a:rPr b="1"/>
              <a:t>blood temperature is too high</a:t>
            </a:r>
          </a:p>
        </p:txBody>
      </p:sp>
      <p:sp>
        <p:nvSpPr>
          <p:cNvPr id="245" name="cutaneous vasodilation"/>
          <p:cNvSpPr txBox="1"/>
          <p:nvPr/>
        </p:nvSpPr>
        <p:spPr>
          <a:xfrm>
            <a:off x="587667" y="1993557"/>
            <a:ext cx="3279974" cy="3853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1" marL="342899" indent="-342899">
              <a:buSzPct val="100000"/>
              <a:buChar char="–"/>
              <a:defRPr b="1"/>
            </a:pPr>
            <a:r>
              <a:t>cutaneous vasodilation</a:t>
            </a:r>
          </a:p>
        </p:txBody>
      </p:sp>
      <p:sp>
        <p:nvSpPr>
          <p:cNvPr id="246" name="blood temperature is too low"/>
          <p:cNvSpPr txBox="1"/>
          <p:nvPr/>
        </p:nvSpPr>
        <p:spPr>
          <a:xfrm>
            <a:off x="261686" y="2628653"/>
            <a:ext cx="4623049" cy="4472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1" marL="342899" indent="-342899">
              <a:buSzPct val="100000"/>
              <a:buChar char="•"/>
              <a:defRPr sz="2400"/>
            </a:pPr>
            <a:r>
              <a:rPr b="1"/>
              <a:t>blood temperature is too low</a:t>
            </a:r>
          </a:p>
        </p:txBody>
      </p:sp>
      <p:sp>
        <p:nvSpPr>
          <p:cNvPr id="247" name="cutaneous vasoconstriction…"/>
          <p:cNvSpPr txBox="1"/>
          <p:nvPr/>
        </p:nvSpPr>
        <p:spPr>
          <a:xfrm>
            <a:off x="155158" y="3371557"/>
            <a:ext cx="4329287" cy="12616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1" marL="742950" indent="-285750">
              <a:buSzPct val="100000"/>
              <a:buChar char="–"/>
              <a:defRPr b="1"/>
            </a:pPr>
            <a:r>
              <a:t>cutaneous vasoconstriction</a:t>
            </a:r>
          </a:p>
          <a:p>
            <a:pPr lvl="1" marL="742950" indent="-285750">
              <a:buSzPct val="100000"/>
              <a:buChar char="–"/>
            </a:pPr>
            <a:r>
              <a:rPr b="1"/>
              <a:t>shivering thermogenesis</a:t>
            </a:r>
          </a:p>
          <a:p>
            <a:pPr lvl="1" marL="742950" indent="-285750">
              <a:buSzPct val="100000"/>
              <a:buChar char="–"/>
              <a:defRPr b="1"/>
            </a:pPr>
            <a:r>
              <a:t>nonshivering thermogenesis</a:t>
            </a:r>
            <a:endParaRPr b="0"/>
          </a:p>
          <a:p>
            <a:pPr lvl="1" marL="742950" indent="-285750">
              <a:buSzPct val="100000"/>
              <a:buChar char="–"/>
              <a:defRPr b="1"/>
            </a:pPr>
            <a:r>
              <a:t>behavioral thermoregulation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36"/>
                                        </p:tgtEl>
                                        <p:attrNameLst>
                                          <p:attrName>style.visibility</p:attrName>
                                        </p:attrNameLst>
                                      </p:cBhvr>
                                      <p:to>
                                        <p:strVal val="visible"/>
                                      </p:to>
                                    </p:set>
                                    <p:animEffect filter="wipe(left)" transition="in">
                                      <p:cBhvr>
                                        <p:cTn id="7" dur="500"/>
                                        <p:tgtEl>
                                          <p:spTgt spid="236"/>
                                        </p:tgtEl>
                                      </p:cBhvr>
                                    </p:animEffect>
                                  </p:childTnLst>
                                </p:cTn>
                              </p:par>
                            </p:childTnLst>
                          </p:cTn>
                        </p:par>
                        <p:par>
                          <p:cTn id="8" fill="hold">
                            <p:stCondLst>
                              <p:cond delay="500"/>
                            </p:stCondLst>
                            <p:childTnLst>
                              <p:par>
                                <p:cTn id="9" presetClass="entr" nodeType="afterEffect" presetSubtype="8" presetID="22" grpId="2" fill="hold">
                                  <p:stCondLst>
                                    <p:cond delay="0"/>
                                  </p:stCondLst>
                                  <p:iterate type="el" backwards="0">
                                    <p:tmAbs val="0"/>
                                  </p:iterate>
                                  <p:childTnLst>
                                    <p:set>
                                      <p:cBhvr>
                                        <p:cTn id="10" fill="hold"/>
                                        <p:tgtEl>
                                          <p:spTgt spid="237"/>
                                        </p:tgtEl>
                                        <p:attrNameLst>
                                          <p:attrName>style.visibility</p:attrName>
                                        </p:attrNameLst>
                                      </p:cBhvr>
                                      <p:to>
                                        <p:strVal val="visible"/>
                                      </p:to>
                                    </p:set>
                                    <p:animEffect filter="wipe(left)" transition="in">
                                      <p:cBhvr>
                                        <p:cTn id="11" dur="5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7" grpId="2"/>
      <p:bldP build="whole" bldLvl="1" animBg="1" rev="0" advAuto="0" spid="236"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53" name="Group"/>
          <p:cNvGrpSpPr/>
          <p:nvPr/>
        </p:nvGrpSpPr>
        <p:grpSpPr>
          <a:xfrm>
            <a:off x="-74259" y="6205464"/>
            <a:ext cx="12248970" cy="755700"/>
            <a:chOff x="0" y="-1"/>
            <a:chExt cx="12248969" cy="755699"/>
          </a:xfrm>
        </p:grpSpPr>
        <p:sp>
          <p:nvSpPr>
            <p:cNvPr id="249" name="Rectangle"/>
            <p:cNvSpPr/>
            <p:nvPr/>
          </p:nvSpPr>
          <p:spPr>
            <a:xfrm>
              <a:off x="2797115" y="18571"/>
              <a:ext cx="9451854" cy="684194"/>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sp>
          <p:nvSpPr>
            <p:cNvPr id="250" name="Rectangle"/>
            <p:cNvSpPr/>
            <p:nvPr/>
          </p:nvSpPr>
          <p:spPr>
            <a:xfrm>
              <a:off x="58514" y="16860"/>
              <a:ext cx="2922819" cy="738839"/>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pic>
          <p:nvPicPr>
            <p:cNvPr id="251" name="image1.png" descr="image1.png"/>
            <p:cNvPicPr>
              <a:picLocks noChangeAspect="1"/>
            </p:cNvPicPr>
            <p:nvPr/>
          </p:nvPicPr>
          <p:blipFill>
            <a:blip r:embed="rId2">
              <a:extLst/>
            </a:blip>
            <a:stretch>
              <a:fillRect/>
            </a:stretch>
          </p:blipFill>
          <p:spPr>
            <a:xfrm>
              <a:off x="-1" y="-2"/>
              <a:ext cx="704327" cy="613871"/>
            </a:xfrm>
            <a:prstGeom prst="rect">
              <a:avLst/>
            </a:prstGeom>
            <a:ln w="12700" cap="flat">
              <a:noFill/>
              <a:miter lim="400000"/>
            </a:ln>
            <a:effectLst/>
          </p:spPr>
        </p:pic>
        <p:sp>
          <p:nvSpPr>
            <p:cNvPr id="252" name="Al-Farabi Kazakh National University…"/>
            <p:cNvSpPr txBox="1"/>
            <p:nvPr/>
          </p:nvSpPr>
          <p:spPr>
            <a:xfrm>
              <a:off x="696108" y="153867"/>
              <a:ext cx="2223692" cy="464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pic>
        <p:nvPicPr>
          <p:cNvPr id="254" name="2523_The-Hypothalamus_Controls_Thermoregulation-608x1024.jpg" descr="2523_The-Hypothalamus_Controls_Thermoregulation-608x1024.jpg"/>
          <p:cNvPicPr>
            <a:picLocks noChangeAspect="1"/>
          </p:cNvPicPr>
          <p:nvPr/>
        </p:nvPicPr>
        <p:blipFill>
          <a:blip r:embed="rId3">
            <a:extLst/>
          </a:blip>
          <a:stretch>
            <a:fillRect/>
          </a:stretch>
        </p:blipFill>
        <p:spPr>
          <a:xfrm>
            <a:off x="2301567" y="266340"/>
            <a:ext cx="3390927" cy="5711035"/>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Rectangle"/>
          <p:cNvSpPr/>
          <p:nvPr/>
        </p:nvSpPr>
        <p:spPr>
          <a:xfrm>
            <a:off x="-4175" y="872739"/>
            <a:ext cx="9152350" cy="4920636"/>
          </a:xfrm>
          <a:prstGeom prst="rect">
            <a:avLst/>
          </a:prstGeom>
          <a:solidFill>
            <a:srgbClr val="18376A"/>
          </a:solidFill>
          <a:ln w="12700">
            <a:miter lim="400000"/>
          </a:ln>
        </p:spPr>
        <p:txBody>
          <a:bodyPr lIns="45718" tIns="45718" rIns="45718" bIns="45718" anchor="ctr"/>
          <a:lstStyle/>
          <a:p>
            <a:pPr algn="ctr">
              <a:defRPr sz="1800">
                <a:solidFill>
                  <a:srgbClr val="F1F1F1"/>
                </a:solidFill>
                <a:latin typeface="Trebuchet MS"/>
                <a:ea typeface="Trebuchet MS"/>
                <a:cs typeface="Trebuchet MS"/>
                <a:sym typeface="Trebuchet MS"/>
              </a:defRPr>
            </a:pPr>
          </a:p>
        </p:txBody>
      </p:sp>
      <p:sp>
        <p:nvSpPr>
          <p:cNvPr id="257" name="PART II"/>
          <p:cNvSpPr txBox="1"/>
          <p:nvPr/>
        </p:nvSpPr>
        <p:spPr>
          <a:xfrm>
            <a:off x="111547" y="1569885"/>
            <a:ext cx="8644599" cy="5832226"/>
          </a:xfrm>
          <a:prstGeom prst="rect">
            <a:avLst/>
          </a:prstGeom>
          <a:ln w="12700">
            <a:miter lim="400000"/>
          </a:ln>
          <a:extLst>
            <a:ext uri="{C572A759-6A51-4108-AA02-DFA0A04FC94B}">
              <ma14:wrappingTextBoxFlag xmlns:ma14="http://schemas.microsoft.com/office/mac/drawingml/2011/main" val="1"/>
            </a:ext>
          </a:extLst>
        </p:spPr>
        <p:txBody>
          <a:bodyPr lIns="38138" tIns="38138" rIns="38138" bIns="38138" anchor="ctr">
            <a:spAutoFit/>
          </a:bodyPr>
          <a:lstStyle/>
          <a:p>
            <a:pPr marL="403278" indent="-403278">
              <a:lnSpc>
                <a:spcPct val="150000"/>
              </a:lnSpc>
              <a:spcBef>
                <a:spcPts val="1500"/>
              </a:spcBef>
              <a:buSzPct val="100000"/>
              <a:buChar char="◆"/>
              <a:defRPr b="1" sz="7000">
                <a:solidFill>
                  <a:srgbClr val="F1F1F1"/>
                </a:solidFill>
                <a:latin typeface="Times New Roman"/>
                <a:ea typeface="Times New Roman"/>
                <a:cs typeface="Times New Roman"/>
                <a:sym typeface="Times New Roman"/>
              </a:defRPr>
            </a:pPr>
            <a:r>
              <a:t> </a:t>
            </a:r>
            <a:r>
              <a:rPr sz="3700"/>
              <a:t>Reference: </a:t>
            </a:r>
            <a:endParaRPr sz="3700"/>
          </a:p>
          <a:p>
            <a:pPr marL="403278" indent="-403278">
              <a:lnSpc>
                <a:spcPct val="150000"/>
              </a:lnSpc>
              <a:spcBef>
                <a:spcPts val="1500"/>
              </a:spcBef>
              <a:buSzPct val="100000"/>
              <a:buChar char="◆"/>
              <a:defRPr b="1" sz="2400">
                <a:solidFill>
                  <a:srgbClr val="F1F1F1"/>
                </a:solidFill>
                <a:latin typeface="Times New Roman"/>
                <a:ea typeface="Times New Roman"/>
                <a:cs typeface="Times New Roman"/>
                <a:sym typeface="Times New Roman"/>
              </a:defRPr>
            </a:pPr>
            <a:r>
              <a:t>Saladin, Anatomy &amp; Physiology, McGraw Hill, New York,2018</a:t>
            </a:r>
          </a:p>
          <a:p>
            <a:pPr marL="403278" indent="-403278">
              <a:lnSpc>
                <a:spcPct val="150000"/>
              </a:lnSpc>
              <a:spcBef>
                <a:spcPts val="1500"/>
              </a:spcBef>
              <a:buSzPct val="100000"/>
              <a:buChar char="◆"/>
              <a:defRPr b="1" sz="2400">
                <a:solidFill>
                  <a:srgbClr val="F1F1F1"/>
                </a:solidFill>
                <a:latin typeface="Times New Roman"/>
                <a:ea typeface="Times New Roman"/>
                <a:cs typeface="Times New Roman"/>
                <a:sym typeface="Times New Roman"/>
              </a:defRPr>
            </a:pPr>
            <a:r>
              <a:t>National center for case study teaching in science. https://sciencecases.lib.buffalo.edu/</a:t>
            </a:r>
          </a:p>
          <a:p>
            <a:pPr marL="403278" indent="-403278">
              <a:lnSpc>
                <a:spcPct val="150000"/>
              </a:lnSpc>
              <a:spcBef>
                <a:spcPts val="1500"/>
              </a:spcBef>
              <a:buSzPct val="100000"/>
              <a:buChar char="◆"/>
              <a:defRPr b="1" sz="7000">
                <a:solidFill>
                  <a:srgbClr val="F1F1F1"/>
                </a:solidFill>
                <a:latin typeface="Times New Roman"/>
                <a:ea typeface="Times New Roman"/>
                <a:cs typeface="Times New Roman"/>
                <a:sym typeface="Times New Roman"/>
              </a:defRPr>
            </a:pPr>
            <a:endParaRPr sz="3700"/>
          </a:p>
          <a:p>
            <a:pPr marL="69133" indent="-69133" algn="r" defTabSz="1219200">
              <a:buSzPct val="100000"/>
              <a:buChar char="◆"/>
              <a:defRPr sz="1200">
                <a:solidFill>
                  <a:srgbClr val="474747"/>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56"/>
                                        </p:tgtEl>
                                        <p:attrNameLst>
                                          <p:attrName>style.visibility</p:attrName>
                                        </p:attrNameLst>
                                      </p:cBhvr>
                                      <p:to>
                                        <p:strVal val="visible"/>
                                      </p:to>
                                    </p:set>
                                    <p:animEffect filter="wipe(left)" transition="in">
                                      <p:cBhvr>
                                        <p:cTn id="7" dur="50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6"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 name="LEARNING OUTCOMES"/>
          <p:cNvSpPr txBox="1"/>
          <p:nvPr>
            <p:ph type="title"/>
          </p:nvPr>
        </p:nvSpPr>
        <p:spPr>
          <a:xfrm>
            <a:off x="311698" y="273570"/>
            <a:ext cx="8520604" cy="572712"/>
          </a:xfrm>
          <a:prstGeom prst="rect">
            <a:avLst/>
          </a:prstGeom>
        </p:spPr>
        <p:txBody>
          <a:bodyPr/>
          <a:lstStyle>
            <a:lvl1pPr algn="ctr" defTabSz="902208">
              <a:defRPr b="1" sz="2600">
                <a:latin typeface="Georgia"/>
                <a:ea typeface="Georgia"/>
                <a:cs typeface="Georgia"/>
                <a:sym typeface="Georgia"/>
              </a:defRPr>
            </a:lvl1pPr>
          </a:lstStyle>
          <a:p>
            <a:pPr/>
            <a:r>
              <a:t>LEARNING OUTCOMES</a:t>
            </a:r>
          </a:p>
        </p:txBody>
      </p:sp>
      <p:sp>
        <p:nvSpPr>
          <p:cNvPr id="60" name="As a result of the lesson you will be able to:…"/>
          <p:cNvSpPr txBox="1"/>
          <p:nvPr>
            <p:ph type="body" idx="1"/>
          </p:nvPr>
        </p:nvSpPr>
        <p:spPr>
          <a:xfrm>
            <a:off x="311698" y="1073096"/>
            <a:ext cx="8520604" cy="4387047"/>
          </a:xfrm>
          <a:prstGeom prst="rect">
            <a:avLst/>
          </a:prstGeom>
        </p:spPr>
        <p:txBody>
          <a:bodyPr/>
          <a:lstStyle/>
          <a:p>
            <a:pPr marL="0" indent="0" algn="just" defTabSz="670675">
              <a:lnSpc>
                <a:spcPct val="100000"/>
              </a:lnSpc>
              <a:buSzTx/>
              <a:buNone/>
              <a:defRPr b="1" sz="1300">
                <a:solidFill>
                  <a:srgbClr val="000000"/>
                </a:solidFill>
                <a:latin typeface="Georgia"/>
                <a:ea typeface="Georgia"/>
                <a:cs typeface="Georgia"/>
                <a:sym typeface="Georgia"/>
              </a:defRPr>
            </a:pPr>
            <a:r>
              <a:t>As a result of the lesson you will be able to:</a:t>
            </a:r>
          </a:p>
          <a:p>
            <a:pPr marL="0" indent="0" algn="just" defTabSz="670675">
              <a:lnSpc>
                <a:spcPct val="100000"/>
              </a:lnSpc>
              <a:buSzTx/>
              <a:buNone/>
              <a:defRPr b="1" sz="1300">
                <a:solidFill>
                  <a:srgbClr val="000000"/>
                </a:solidFill>
                <a:latin typeface="Georgia"/>
                <a:ea typeface="Georgia"/>
                <a:cs typeface="Georgia"/>
                <a:sym typeface="Georgia"/>
              </a:defRPr>
            </a:pPr>
          </a:p>
          <a:p>
            <a:pPr marL="314377" indent="-251501" algn="just" defTabSz="670675">
              <a:lnSpc>
                <a:spcPct val="100000"/>
              </a:lnSpc>
              <a:spcBef>
                <a:spcPts val="1400"/>
              </a:spcBef>
              <a:buFont typeface="Georgia"/>
              <a:buChar char="❏"/>
              <a:defRPr b="1" i="1" sz="1300">
                <a:solidFill>
                  <a:srgbClr val="000000"/>
                </a:solidFill>
                <a:latin typeface="Georgia"/>
                <a:ea typeface="Georgia"/>
                <a:cs typeface="Georgia"/>
                <a:sym typeface="Georgia"/>
              </a:defRPr>
            </a:pPr>
            <a:r>
              <a:rPr i="0"/>
              <a:t>define the </a:t>
            </a:r>
            <a:r>
              <a:t>absorptive </a:t>
            </a:r>
            <a:r>
              <a:rPr i="0"/>
              <a:t>and </a:t>
            </a:r>
            <a:r>
              <a:t>postabsorptive states; </a:t>
            </a:r>
            <a:endParaRPr i="0" sz="780"/>
          </a:p>
          <a:p>
            <a:pPr marL="314377" indent="-251501" algn="just" defTabSz="670675">
              <a:lnSpc>
                <a:spcPct val="100000"/>
              </a:lnSpc>
              <a:spcBef>
                <a:spcPts val="1400"/>
              </a:spcBef>
              <a:buFont typeface="Georgia"/>
              <a:buChar char="❏"/>
              <a:defRPr b="1" i="1" sz="1300">
                <a:solidFill>
                  <a:srgbClr val="000000"/>
                </a:solidFill>
                <a:latin typeface="Georgia"/>
                <a:ea typeface="Georgia"/>
                <a:cs typeface="Georgia"/>
                <a:sym typeface="Georgia"/>
              </a:defRPr>
            </a:pPr>
            <a:r>
              <a:t>explain what happens to carbohydrates, fats, and proteins in each of these states;</a:t>
            </a:r>
          </a:p>
          <a:p>
            <a:pPr marL="314377" indent="-251501" algn="just" defTabSz="670675">
              <a:lnSpc>
                <a:spcPct val="100000"/>
              </a:lnSpc>
              <a:spcBef>
                <a:spcPts val="1400"/>
              </a:spcBef>
              <a:buFont typeface="Georgia"/>
              <a:buChar char="❏"/>
              <a:defRPr b="1" i="1" sz="1300">
                <a:solidFill>
                  <a:srgbClr val="000000"/>
                </a:solidFill>
                <a:latin typeface="Georgia"/>
                <a:ea typeface="Georgia"/>
                <a:cs typeface="Georgia"/>
                <a:sym typeface="Georgia"/>
              </a:defRPr>
            </a:pPr>
            <a:r>
              <a:t> describe the hormonal and nervous regulation of each state; </a:t>
            </a:r>
            <a:endParaRPr sz="780"/>
          </a:p>
          <a:p>
            <a:pPr marL="314377" indent="-251501" algn="just" defTabSz="670675">
              <a:lnSpc>
                <a:spcPct val="100000"/>
              </a:lnSpc>
              <a:spcBef>
                <a:spcPts val="1400"/>
              </a:spcBef>
              <a:buFont typeface="Georgia"/>
              <a:buChar char="❏"/>
              <a:defRPr b="1" i="1" sz="1300">
                <a:solidFill>
                  <a:srgbClr val="000000"/>
                </a:solidFill>
                <a:latin typeface="Georgia"/>
                <a:ea typeface="Georgia"/>
                <a:cs typeface="Georgia"/>
                <a:sym typeface="Georgia"/>
              </a:defRPr>
            </a:pPr>
            <a:r>
              <a:t>define </a:t>
            </a:r>
            <a:r>
              <a:t>metabolic rate </a:t>
            </a:r>
            <a:r>
              <a:t>and </a:t>
            </a:r>
            <a:r>
              <a:t>basal metabolic rate; </a:t>
            </a:r>
          </a:p>
          <a:p>
            <a:pPr marL="314377" indent="-251501" algn="just" defTabSz="670675">
              <a:lnSpc>
                <a:spcPct val="100000"/>
              </a:lnSpc>
              <a:spcBef>
                <a:spcPts val="1400"/>
              </a:spcBef>
              <a:buFont typeface="Georgia"/>
              <a:buChar char="❏"/>
              <a:defRPr b="1" i="1" sz="1300">
                <a:solidFill>
                  <a:srgbClr val="000000"/>
                </a:solidFill>
                <a:latin typeface="Georgia"/>
                <a:ea typeface="Georgia"/>
                <a:cs typeface="Georgia"/>
                <a:sym typeface="Georgia"/>
              </a:defRPr>
            </a:pPr>
            <a:r>
              <a:t> describe some factors that alter the metabolic rate</a:t>
            </a:r>
          </a:p>
          <a:p>
            <a:pPr marL="314377" indent="-251501" algn="just" defTabSz="670675">
              <a:lnSpc>
                <a:spcPct val="100000"/>
              </a:lnSpc>
              <a:spcBef>
                <a:spcPts val="1400"/>
              </a:spcBef>
              <a:buFont typeface="Georgia"/>
              <a:buChar char="❏"/>
              <a:defRPr b="1" i="1" sz="1300">
                <a:solidFill>
                  <a:srgbClr val="000000"/>
                </a:solidFill>
                <a:latin typeface="Georgia"/>
                <a:ea typeface="Georgia"/>
                <a:cs typeface="Georgia"/>
                <a:sym typeface="Georgia"/>
              </a:defRPr>
            </a:pPr>
            <a:r>
              <a:t>identify the principal sources of body heat;</a:t>
            </a:r>
          </a:p>
          <a:p>
            <a:pPr marL="314377" indent="-251501" algn="just" defTabSz="670675">
              <a:lnSpc>
                <a:spcPct val="100000"/>
              </a:lnSpc>
              <a:spcBef>
                <a:spcPts val="1400"/>
              </a:spcBef>
              <a:buFont typeface="Georgia"/>
              <a:buChar char="❏"/>
              <a:defRPr b="1" i="1" sz="1300">
                <a:solidFill>
                  <a:srgbClr val="000000"/>
                </a:solidFill>
                <a:latin typeface="Georgia"/>
                <a:ea typeface="Georgia"/>
                <a:cs typeface="Georgia"/>
                <a:sym typeface="Georgia"/>
              </a:defRPr>
            </a:pPr>
            <a:r>
              <a:t>describe some factors that cause variations in body temperature; </a:t>
            </a:r>
          </a:p>
          <a:p>
            <a:pPr marL="314377" indent="-251501" algn="just" defTabSz="670675">
              <a:lnSpc>
                <a:spcPct val="100000"/>
              </a:lnSpc>
              <a:spcBef>
                <a:spcPts val="1400"/>
              </a:spcBef>
              <a:buFont typeface="Georgia"/>
              <a:buChar char="❏"/>
              <a:defRPr b="1" i="1" sz="1300">
                <a:solidFill>
                  <a:srgbClr val="000000"/>
                </a:solidFill>
                <a:latin typeface="Georgia"/>
                <a:ea typeface="Georgia"/>
                <a:cs typeface="Georgia"/>
                <a:sym typeface="Georgia"/>
              </a:defRPr>
            </a:pPr>
            <a:r>
              <a:t>define and contrast the different forms of heat loss; </a:t>
            </a:r>
          </a:p>
          <a:p>
            <a:pPr marL="314377" indent="-251501" algn="just" defTabSz="670675">
              <a:lnSpc>
                <a:spcPct val="100000"/>
              </a:lnSpc>
              <a:spcBef>
                <a:spcPts val="1400"/>
              </a:spcBef>
              <a:buFont typeface="Georgia"/>
              <a:buChar char="❏"/>
              <a:defRPr b="1" i="1" sz="1300">
                <a:solidFill>
                  <a:srgbClr val="000000"/>
                </a:solidFill>
                <a:latin typeface="Georgia"/>
                <a:ea typeface="Georgia"/>
                <a:cs typeface="Georgia"/>
                <a:sym typeface="Georgia"/>
              </a:defRPr>
            </a:pPr>
            <a:r>
              <a:t>describe how the hypothalamus monitors and controls body temperature; </a:t>
            </a:r>
          </a:p>
          <a:p>
            <a:pPr marL="314377" indent="-251501" algn="just" defTabSz="670675">
              <a:lnSpc>
                <a:spcPct val="100000"/>
              </a:lnSpc>
              <a:spcBef>
                <a:spcPts val="1400"/>
              </a:spcBef>
              <a:buFont typeface="Georgia"/>
              <a:buChar char="❏"/>
              <a:defRPr b="1" i="1" sz="1300">
                <a:solidFill>
                  <a:srgbClr val="000000"/>
                </a:solidFill>
                <a:latin typeface="Georgia"/>
                <a:ea typeface="Georgia"/>
                <a:cs typeface="Georgia"/>
                <a:sym typeface="Georgia"/>
              </a:defRPr>
            </a:pPr>
            <a:r>
              <a:t>describe conditions in which the body temperature is excessively high or low. </a:t>
            </a:r>
          </a:p>
        </p:txBody>
      </p:sp>
      <p:sp>
        <p:nvSpPr>
          <p:cNvPr id="61" name="Rectangle"/>
          <p:cNvSpPr/>
          <p:nvPr/>
        </p:nvSpPr>
        <p:spPr>
          <a:xfrm>
            <a:off x="386396" y="874668"/>
            <a:ext cx="6443282" cy="57053"/>
          </a:xfrm>
          <a:prstGeom prst="rect">
            <a:avLst/>
          </a:prstGeom>
          <a:blipFill>
            <a:blip r:embed="rId2"/>
          </a:blipFill>
          <a:ln w="12700">
            <a:miter lim="400000"/>
          </a:ln>
        </p:spPr>
        <p:txBody>
          <a:bodyPr lIns="45718" tIns="45718" rIns="45718" bIns="45718" anchor="ctr"/>
          <a:lstStyle/>
          <a:p>
            <a:pPr algn="ctr">
              <a:defRPr sz="1800">
                <a:solidFill>
                  <a:srgbClr val="F4F4F4"/>
                </a:solidFill>
                <a:latin typeface="Trebuchet MS"/>
                <a:ea typeface="Trebuchet MS"/>
                <a:cs typeface="Trebuchet MS"/>
                <a:sym typeface="Trebuchet MS"/>
              </a:defRPr>
            </a:pPr>
          </a:p>
        </p:txBody>
      </p:sp>
      <p:sp>
        <p:nvSpPr>
          <p:cNvPr id="62" name="Rectangle"/>
          <p:cNvSpPr/>
          <p:nvPr/>
        </p:nvSpPr>
        <p:spPr>
          <a:xfrm>
            <a:off x="3667581" y="5686957"/>
            <a:ext cx="4765292" cy="57061"/>
          </a:xfrm>
          <a:prstGeom prst="rect">
            <a:avLst/>
          </a:prstGeom>
          <a:blipFill>
            <a:blip r:embed="rId2"/>
          </a:blipFill>
          <a:ln w="12700">
            <a:miter lim="400000"/>
          </a:ln>
        </p:spPr>
        <p:txBody>
          <a:bodyPr lIns="45718" tIns="45718" rIns="45718" bIns="45718" anchor="ctr"/>
          <a:lstStyle/>
          <a:p>
            <a:pPr algn="ctr">
              <a:defRPr sz="1800">
                <a:solidFill>
                  <a:srgbClr val="F4F4F4"/>
                </a:solidFill>
                <a:latin typeface="Trebuchet MS"/>
                <a:ea typeface="Trebuchet MS"/>
                <a:cs typeface="Trebuchet MS"/>
                <a:sym typeface="Trebuchet MS"/>
              </a:defRPr>
            </a:pPr>
          </a:p>
        </p:txBody>
      </p:sp>
      <p:grpSp>
        <p:nvGrpSpPr>
          <p:cNvPr id="67" name="Group"/>
          <p:cNvGrpSpPr/>
          <p:nvPr/>
        </p:nvGrpSpPr>
        <p:grpSpPr>
          <a:xfrm>
            <a:off x="-74259" y="6205464"/>
            <a:ext cx="12248970" cy="755700"/>
            <a:chOff x="0" y="-1"/>
            <a:chExt cx="12248969" cy="755699"/>
          </a:xfrm>
        </p:grpSpPr>
        <p:sp>
          <p:nvSpPr>
            <p:cNvPr id="63" name="Rectangle"/>
            <p:cNvSpPr/>
            <p:nvPr/>
          </p:nvSpPr>
          <p:spPr>
            <a:xfrm>
              <a:off x="2797115" y="18571"/>
              <a:ext cx="9451854" cy="684194"/>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sp>
          <p:nvSpPr>
            <p:cNvPr id="64" name="Rectangle"/>
            <p:cNvSpPr/>
            <p:nvPr/>
          </p:nvSpPr>
          <p:spPr>
            <a:xfrm>
              <a:off x="58514" y="16860"/>
              <a:ext cx="2922819" cy="738839"/>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pic>
          <p:nvPicPr>
            <p:cNvPr id="65" name="image1.png" descr="image1.png"/>
            <p:cNvPicPr>
              <a:picLocks noChangeAspect="1"/>
            </p:cNvPicPr>
            <p:nvPr/>
          </p:nvPicPr>
          <p:blipFill>
            <a:blip r:embed="rId3">
              <a:extLst/>
            </a:blip>
            <a:stretch>
              <a:fillRect/>
            </a:stretch>
          </p:blipFill>
          <p:spPr>
            <a:xfrm>
              <a:off x="-1" y="-2"/>
              <a:ext cx="704327" cy="613871"/>
            </a:xfrm>
            <a:prstGeom prst="rect">
              <a:avLst/>
            </a:prstGeom>
            <a:ln w="12700" cap="flat">
              <a:noFill/>
              <a:miter lim="400000"/>
            </a:ln>
            <a:effectLst/>
          </p:spPr>
        </p:pic>
        <p:sp>
          <p:nvSpPr>
            <p:cNvPr id="66" name="Al-Farabi Kazakh National University…"/>
            <p:cNvSpPr txBox="1"/>
            <p:nvPr/>
          </p:nvSpPr>
          <p:spPr>
            <a:xfrm>
              <a:off x="696108" y="153867"/>
              <a:ext cx="2223692" cy="464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Tree>
  </p:cSld>
  <p:clrMapOvr>
    <a:masterClrMapping/>
  </p:clrMapOvr>
  <mc:AlternateContent xmlns:mc="http://schemas.openxmlformats.org/markup-compatibility/2006">
    <mc:Choice xmlns:p14="http://schemas.microsoft.com/office/powerpoint/2010/main" Requires="p14">
      <p:transition spd="slow" advClick="1" p14:dur="1200">
        <p:push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61"/>
                                        </p:tgtEl>
                                        <p:attrNameLst>
                                          <p:attrName>style.visibility</p:attrName>
                                        </p:attrNameLst>
                                      </p:cBhvr>
                                      <p:to>
                                        <p:strVal val="visible"/>
                                      </p:to>
                                    </p:set>
                                    <p:animEffect filter="wipe(left)" transition="in">
                                      <p:cBhvr>
                                        <p:cTn id="7" dur="500"/>
                                        <p:tgtEl>
                                          <p:spTgt spid="61"/>
                                        </p:tgtEl>
                                      </p:cBhvr>
                                    </p:animEffect>
                                  </p:childTnLst>
                                </p:cTn>
                              </p:par>
                            </p:childTnLst>
                          </p:cTn>
                        </p:par>
                        <p:par>
                          <p:cTn id="8" fill="hold">
                            <p:stCondLst>
                              <p:cond delay="500"/>
                            </p:stCondLst>
                            <p:childTnLst>
                              <p:par>
                                <p:cTn id="9" presetClass="entr" nodeType="afterEffect" presetSubtype="8" presetID="22" grpId="2" fill="hold">
                                  <p:stCondLst>
                                    <p:cond delay="0"/>
                                  </p:stCondLst>
                                  <p:iterate type="el" backwards="0">
                                    <p:tmAbs val="0"/>
                                  </p:iterate>
                                  <p:childTnLst>
                                    <p:set>
                                      <p:cBhvr>
                                        <p:cTn id="10" fill="hold"/>
                                        <p:tgtEl>
                                          <p:spTgt spid="62"/>
                                        </p:tgtEl>
                                        <p:attrNameLst>
                                          <p:attrName>style.visibility</p:attrName>
                                        </p:attrNameLst>
                                      </p:cBhvr>
                                      <p:to>
                                        <p:strVal val="visible"/>
                                      </p:to>
                                    </p:set>
                                    <p:animEffect filter="wipe(left)" transition="in">
                                      <p:cBhvr>
                                        <p:cTn id="11" dur="500"/>
                                        <p:tgtEl>
                                          <p:spTgt spid="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1" grpId="1"/>
      <p:bldP build="whole" bldLvl="1" animBg="1" rev="0" advAuto="0" spid="62" grpId="2"/>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 name="Rectangle"/>
          <p:cNvSpPr/>
          <p:nvPr/>
        </p:nvSpPr>
        <p:spPr>
          <a:xfrm>
            <a:off x="386396" y="874668"/>
            <a:ext cx="6443282" cy="57053"/>
          </a:xfrm>
          <a:prstGeom prst="rect">
            <a:avLst/>
          </a:prstGeom>
          <a:blipFill>
            <a:blip r:embed="rId2"/>
          </a:blipFill>
          <a:ln w="12700">
            <a:miter lim="400000"/>
          </a:ln>
        </p:spPr>
        <p:txBody>
          <a:bodyPr lIns="45718" tIns="45718" rIns="45718" bIns="45718" anchor="ctr"/>
          <a:lstStyle/>
          <a:p>
            <a:pPr algn="ctr">
              <a:defRPr sz="1800">
                <a:solidFill>
                  <a:srgbClr val="F4F4F4"/>
                </a:solidFill>
                <a:latin typeface="Trebuchet MS"/>
                <a:ea typeface="Trebuchet MS"/>
                <a:cs typeface="Trebuchet MS"/>
                <a:sym typeface="Trebuchet MS"/>
              </a:defRPr>
            </a:pPr>
          </a:p>
        </p:txBody>
      </p:sp>
      <p:sp>
        <p:nvSpPr>
          <p:cNvPr id="70" name="Rectangle"/>
          <p:cNvSpPr/>
          <p:nvPr/>
        </p:nvSpPr>
        <p:spPr>
          <a:xfrm>
            <a:off x="3667581" y="5686957"/>
            <a:ext cx="4765292" cy="57061"/>
          </a:xfrm>
          <a:prstGeom prst="rect">
            <a:avLst/>
          </a:prstGeom>
          <a:blipFill>
            <a:blip r:embed="rId2"/>
          </a:blipFill>
          <a:ln w="12700">
            <a:miter lim="400000"/>
          </a:ln>
        </p:spPr>
        <p:txBody>
          <a:bodyPr lIns="45718" tIns="45718" rIns="45718" bIns="45718" anchor="ctr"/>
          <a:lstStyle/>
          <a:p>
            <a:pPr algn="ctr">
              <a:defRPr sz="1800">
                <a:solidFill>
                  <a:srgbClr val="F4F4F4"/>
                </a:solidFill>
                <a:latin typeface="Trebuchet MS"/>
                <a:ea typeface="Trebuchet MS"/>
                <a:cs typeface="Trebuchet MS"/>
                <a:sym typeface="Trebuchet MS"/>
              </a:defRPr>
            </a:pPr>
          </a:p>
        </p:txBody>
      </p:sp>
      <p:grpSp>
        <p:nvGrpSpPr>
          <p:cNvPr id="75" name="Group"/>
          <p:cNvGrpSpPr/>
          <p:nvPr/>
        </p:nvGrpSpPr>
        <p:grpSpPr>
          <a:xfrm>
            <a:off x="-74259" y="6205464"/>
            <a:ext cx="12248970" cy="755700"/>
            <a:chOff x="0" y="-1"/>
            <a:chExt cx="12248969" cy="755699"/>
          </a:xfrm>
        </p:grpSpPr>
        <p:sp>
          <p:nvSpPr>
            <p:cNvPr id="71" name="Rectangle"/>
            <p:cNvSpPr/>
            <p:nvPr/>
          </p:nvSpPr>
          <p:spPr>
            <a:xfrm>
              <a:off x="2797115" y="18571"/>
              <a:ext cx="9451854" cy="684194"/>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sp>
          <p:nvSpPr>
            <p:cNvPr id="72" name="Rectangle"/>
            <p:cNvSpPr/>
            <p:nvPr/>
          </p:nvSpPr>
          <p:spPr>
            <a:xfrm>
              <a:off x="58514" y="16860"/>
              <a:ext cx="2922819" cy="738839"/>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pic>
          <p:nvPicPr>
            <p:cNvPr id="73" name="image1.png" descr="image1.png"/>
            <p:cNvPicPr>
              <a:picLocks noChangeAspect="1"/>
            </p:cNvPicPr>
            <p:nvPr/>
          </p:nvPicPr>
          <p:blipFill>
            <a:blip r:embed="rId3">
              <a:extLst/>
            </a:blip>
            <a:stretch>
              <a:fillRect/>
            </a:stretch>
          </p:blipFill>
          <p:spPr>
            <a:xfrm>
              <a:off x="-1" y="-2"/>
              <a:ext cx="704327" cy="613871"/>
            </a:xfrm>
            <a:prstGeom prst="rect">
              <a:avLst/>
            </a:prstGeom>
            <a:ln w="12700" cap="flat">
              <a:noFill/>
              <a:miter lim="400000"/>
            </a:ln>
            <a:effectLst/>
          </p:spPr>
        </p:pic>
        <p:sp>
          <p:nvSpPr>
            <p:cNvPr id="74" name="Al-Farabi Kazakh National University…"/>
            <p:cNvSpPr txBox="1"/>
            <p:nvPr/>
          </p:nvSpPr>
          <p:spPr>
            <a:xfrm>
              <a:off x="696108" y="153867"/>
              <a:ext cx="2223692" cy="464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76" name="Introduction"/>
          <p:cNvSpPr txBox="1"/>
          <p:nvPr/>
        </p:nvSpPr>
        <p:spPr>
          <a:xfrm>
            <a:off x="559891" y="88900"/>
            <a:ext cx="3299818" cy="838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sz="4800">
                <a:solidFill>
                  <a:srgbClr val="373D3F"/>
                </a:solidFill>
                <a:latin typeface="Helvetica"/>
                <a:ea typeface="Helvetica"/>
                <a:cs typeface="Helvetica"/>
                <a:sym typeface="Helvetica"/>
              </a:defRPr>
            </a:lvl1pPr>
          </a:lstStyle>
          <a:p>
            <a:pPr/>
            <a:r>
              <a:t>Introduction</a:t>
            </a:r>
          </a:p>
        </p:txBody>
      </p:sp>
      <p:sp>
        <p:nvSpPr>
          <p:cNvPr id="77" name="The absorptive (fed) state -…"/>
          <p:cNvSpPr txBox="1"/>
          <p:nvPr/>
        </p:nvSpPr>
        <p:spPr>
          <a:xfrm>
            <a:off x="386396" y="1645638"/>
            <a:ext cx="8371208" cy="256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71500" indent="-457200" defTabSz="457200">
              <a:spcBef>
                <a:spcPts val="1200"/>
              </a:spcBef>
              <a:buSzPct val="100000"/>
              <a:buChar char="●"/>
              <a:defRPr b="1" sz="2400">
                <a:latin typeface="Times Roman"/>
                <a:ea typeface="Times Roman"/>
                <a:cs typeface="Times Roman"/>
                <a:sym typeface="Times Roman"/>
              </a:defRPr>
            </a:pPr>
            <a:r>
              <a:t>The absorptive (fed) state -</a:t>
            </a:r>
          </a:p>
          <a:p>
            <a:pPr defTabSz="457200">
              <a:spcBef>
                <a:spcPts val="1200"/>
              </a:spcBef>
              <a:defRPr b="1" sz="2100">
                <a:latin typeface="Times Roman"/>
                <a:ea typeface="Times Roman"/>
                <a:cs typeface="Times Roman"/>
                <a:sym typeface="Times Roman"/>
              </a:defRPr>
            </a:pPr>
            <a:r>
              <a:t>A time in which nutrients are being absorbed and may be stored or used immediately to meet energy and other needs. </a:t>
            </a:r>
          </a:p>
          <a:p>
            <a:pPr marL="571500" indent="-457200" defTabSz="457200">
              <a:spcBef>
                <a:spcPts val="1200"/>
              </a:spcBef>
              <a:buSzPct val="100000"/>
              <a:buChar char="●"/>
              <a:defRPr b="1" sz="2400">
                <a:latin typeface="Times Roman"/>
                <a:ea typeface="Times Roman"/>
                <a:cs typeface="Times Roman"/>
                <a:sym typeface="Times Roman"/>
              </a:defRPr>
            </a:pPr>
            <a:r>
              <a:t>The postabsorptive (fasting) state - </a:t>
            </a:r>
          </a:p>
          <a:p>
            <a:pPr defTabSz="457200">
              <a:spcBef>
                <a:spcPts val="1200"/>
              </a:spcBef>
              <a:defRPr b="1" sz="2100">
                <a:latin typeface="Times Roman"/>
                <a:ea typeface="Times Roman"/>
                <a:cs typeface="Times Roman"/>
                <a:sym typeface="Times Roman"/>
              </a:defRPr>
            </a:pPr>
            <a:r>
              <a:t>During this time, the stomach and small intestine are empty and the body’s energy needs are met from stored fuels.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69"/>
                                        </p:tgtEl>
                                        <p:attrNameLst>
                                          <p:attrName>style.visibility</p:attrName>
                                        </p:attrNameLst>
                                      </p:cBhvr>
                                      <p:to>
                                        <p:strVal val="visible"/>
                                      </p:to>
                                    </p:set>
                                    <p:animEffect filter="wipe(left)" transition="in">
                                      <p:cBhvr>
                                        <p:cTn id="7" dur="500"/>
                                        <p:tgtEl>
                                          <p:spTgt spid="69"/>
                                        </p:tgtEl>
                                      </p:cBhvr>
                                    </p:animEffect>
                                  </p:childTnLst>
                                </p:cTn>
                              </p:par>
                            </p:childTnLst>
                          </p:cTn>
                        </p:par>
                        <p:par>
                          <p:cTn id="8" fill="hold">
                            <p:stCondLst>
                              <p:cond delay="500"/>
                            </p:stCondLst>
                            <p:childTnLst>
                              <p:par>
                                <p:cTn id="9" presetClass="entr" nodeType="afterEffect" presetSubtype="8" presetID="22" grpId="2" fill="hold">
                                  <p:stCondLst>
                                    <p:cond delay="0"/>
                                  </p:stCondLst>
                                  <p:iterate type="el" backwards="0">
                                    <p:tmAbs val="0"/>
                                  </p:iterate>
                                  <p:childTnLst>
                                    <p:set>
                                      <p:cBhvr>
                                        <p:cTn id="10" fill="hold"/>
                                        <p:tgtEl>
                                          <p:spTgt spid="70"/>
                                        </p:tgtEl>
                                        <p:attrNameLst>
                                          <p:attrName>style.visibility</p:attrName>
                                        </p:attrNameLst>
                                      </p:cBhvr>
                                      <p:to>
                                        <p:strVal val="visible"/>
                                      </p:to>
                                    </p:set>
                                    <p:animEffect filter="wipe(left)" transition="in">
                                      <p:cBhvr>
                                        <p:cTn id="11" dur="500"/>
                                        <p:tgtEl>
                                          <p:spTgt spid="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0" grpId="2"/>
      <p:bldP build="whole" bldLvl="1" animBg="1" rev="0" advAuto="0" spid="69"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 name="Rectangle"/>
          <p:cNvSpPr/>
          <p:nvPr/>
        </p:nvSpPr>
        <p:spPr>
          <a:xfrm>
            <a:off x="386396" y="874668"/>
            <a:ext cx="6443282" cy="57053"/>
          </a:xfrm>
          <a:prstGeom prst="rect">
            <a:avLst/>
          </a:prstGeom>
          <a:blipFill>
            <a:blip r:embed="rId2"/>
          </a:blipFill>
          <a:ln w="12700">
            <a:miter lim="400000"/>
          </a:ln>
        </p:spPr>
        <p:txBody>
          <a:bodyPr lIns="45718" tIns="45718" rIns="45718" bIns="45718" anchor="ctr"/>
          <a:lstStyle/>
          <a:p>
            <a:pPr algn="ctr">
              <a:defRPr sz="1800">
                <a:solidFill>
                  <a:srgbClr val="F4F4F4"/>
                </a:solidFill>
                <a:latin typeface="Trebuchet MS"/>
                <a:ea typeface="Trebuchet MS"/>
                <a:cs typeface="Trebuchet MS"/>
                <a:sym typeface="Trebuchet MS"/>
              </a:defRPr>
            </a:pPr>
          </a:p>
        </p:txBody>
      </p:sp>
      <p:sp>
        <p:nvSpPr>
          <p:cNvPr id="80" name="Rectangle"/>
          <p:cNvSpPr/>
          <p:nvPr/>
        </p:nvSpPr>
        <p:spPr>
          <a:xfrm>
            <a:off x="3667581" y="5686957"/>
            <a:ext cx="4765292" cy="57061"/>
          </a:xfrm>
          <a:prstGeom prst="rect">
            <a:avLst/>
          </a:prstGeom>
          <a:blipFill>
            <a:blip r:embed="rId2"/>
          </a:blipFill>
          <a:ln w="12700">
            <a:miter lim="400000"/>
          </a:ln>
        </p:spPr>
        <p:txBody>
          <a:bodyPr lIns="45718" tIns="45718" rIns="45718" bIns="45718" anchor="ctr"/>
          <a:lstStyle/>
          <a:p>
            <a:pPr algn="ctr">
              <a:defRPr sz="1800">
                <a:solidFill>
                  <a:srgbClr val="F4F4F4"/>
                </a:solidFill>
                <a:latin typeface="Trebuchet MS"/>
                <a:ea typeface="Trebuchet MS"/>
                <a:cs typeface="Trebuchet MS"/>
                <a:sym typeface="Trebuchet MS"/>
              </a:defRPr>
            </a:pPr>
          </a:p>
        </p:txBody>
      </p:sp>
      <p:grpSp>
        <p:nvGrpSpPr>
          <p:cNvPr id="85" name="Group"/>
          <p:cNvGrpSpPr/>
          <p:nvPr/>
        </p:nvGrpSpPr>
        <p:grpSpPr>
          <a:xfrm>
            <a:off x="-74259" y="6205464"/>
            <a:ext cx="12248970" cy="755700"/>
            <a:chOff x="0" y="-1"/>
            <a:chExt cx="12248969" cy="755699"/>
          </a:xfrm>
        </p:grpSpPr>
        <p:sp>
          <p:nvSpPr>
            <p:cNvPr id="81" name="Rectangle"/>
            <p:cNvSpPr/>
            <p:nvPr/>
          </p:nvSpPr>
          <p:spPr>
            <a:xfrm>
              <a:off x="2797115" y="18571"/>
              <a:ext cx="9451854" cy="684194"/>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sp>
          <p:nvSpPr>
            <p:cNvPr id="82" name="Rectangle"/>
            <p:cNvSpPr/>
            <p:nvPr/>
          </p:nvSpPr>
          <p:spPr>
            <a:xfrm>
              <a:off x="58514" y="16860"/>
              <a:ext cx="2922819" cy="738839"/>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pic>
          <p:nvPicPr>
            <p:cNvPr id="83" name="image1.png" descr="image1.png"/>
            <p:cNvPicPr>
              <a:picLocks noChangeAspect="1"/>
            </p:cNvPicPr>
            <p:nvPr/>
          </p:nvPicPr>
          <p:blipFill>
            <a:blip r:embed="rId3">
              <a:extLst/>
            </a:blip>
            <a:stretch>
              <a:fillRect/>
            </a:stretch>
          </p:blipFill>
          <p:spPr>
            <a:xfrm>
              <a:off x="-1" y="-2"/>
              <a:ext cx="704327" cy="613871"/>
            </a:xfrm>
            <a:prstGeom prst="rect">
              <a:avLst/>
            </a:prstGeom>
            <a:ln w="12700" cap="flat">
              <a:noFill/>
              <a:miter lim="400000"/>
            </a:ln>
            <a:effectLst/>
          </p:spPr>
        </p:pic>
        <p:sp>
          <p:nvSpPr>
            <p:cNvPr id="84" name="Al-Farabi Kazakh National University…"/>
            <p:cNvSpPr txBox="1"/>
            <p:nvPr/>
          </p:nvSpPr>
          <p:spPr>
            <a:xfrm>
              <a:off x="696108" y="153867"/>
              <a:ext cx="2223692" cy="464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86" name="The Absorptive State"/>
          <p:cNvSpPr txBox="1"/>
          <p:nvPr/>
        </p:nvSpPr>
        <p:spPr>
          <a:xfrm>
            <a:off x="510019" y="243792"/>
            <a:ext cx="4485606" cy="8078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219200">
              <a:defRPr sz="3600"/>
            </a:lvl1pPr>
          </a:lstStyle>
          <a:p>
            <a:pPr/>
            <a:r>
              <a:t>The Absorptive State </a:t>
            </a:r>
            <a:endParaRPr sz="1200"/>
          </a:p>
        </p:txBody>
      </p:sp>
      <p:sp>
        <p:nvSpPr>
          <p:cNvPr id="87" name="In the state blood glucose is readily available for ATP synthesis"/>
          <p:cNvSpPr txBox="1"/>
          <p:nvPr/>
        </p:nvSpPr>
        <p:spPr>
          <a:xfrm>
            <a:off x="322659" y="1384424"/>
            <a:ext cx="8290819" cy="4315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342900" indent="-342900">
              <a:lnSpc>
                <a:spcPct val="90000"/>
              </a:lnSpc>
              <a:spcBef>
                <a:spcPts val="500"/>
              </a:spcBef>
              <a:buSzPct val="100000"/>
              <a:buChar char="•"/>
              <a:defRPr sz="2400">
                <a:latin typeface="Times New Roman"/>
                <a:ea typeface="Times New Roman"/>
                <a:cs typeface="Times New Roman"/>
                <a:sym typeface="Times New Roman"/>
              </a:defRPr>
            </a:lvl1pPr>
          </a:lstStyle>
          <a:p>
            <a:pPr/>
            <a:r>
              <a:t>In the state blood glucose is readily available for ATP synthesis</a:t>
            </a:r>
          </a:p>
        </p:txBody>
      </p:sp>
      <p:sp>
        <p:nvSpPr>
          <p:cNvPr id="88" name="what things occur in this state with respect to carbohydrate, fat, and protein metabolism?"/>
          <p:cNvSpPr txBox="1"/>
          <p:nvPr/>
        </p:nvSpPr>
        <p:spPr>
          <a:xfrm>
            <a:off x="1666800" y="2268679"/>
            <a:ext cx="6781057" cy="1358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1200"/>
              </a:spcBef>
              <a:defRPr sz="2400">
                <a:latin typeface="Times Roman"/>
                <a:ea typeface="Times Roman"/>
                <a:cs typeface="Times Roman"/>
                <a:sym typeface="Times Roman"/>
              </a:defRPr>
            </a:lvl1pPr>
          </a:lstStyle>
          <a:p>
            <a:pPr/>
            <a:r>
              <a:t>what things occur in this state with respect to carbohydrate, fat, and protein metabolism? </a:t>
            </a:r>
          </a:p>
        </p:txBody>
      </p:sp>
      <p:grpSp>
        <p:nvGrpSpPr>
          <p:cNvPr id="94" name="Group"/>
          <p:cNvGrpSpPr/>
          <p:nvPr/>
        </p:nvGrpSpPr>
        <p:grpSpPr>
          <a:xfrm>
            <a:off x="246259" y="2391822"/>
            <a:ext cx="980375" cy="1007341"/>
            <a:chOff x="0" y="-1"/>
            <a:chExt cx="980373" cy="1007339"/>
          </a:xfrm>
        </p:grpSpPr>
        <p:sp>
          <p:nvSpPr>
            <p:cNvPr id="89" name="Oval"/>
            <p:cNvSpPr/>
            <p:nvPr/>
          </p:nvSpPr>
          <p:spPr>
            <a:xfrm>
              <a:off x="-1" y="-2"/>
              <a:ext cx="980375" cy="1007341"/>
            </a:xfrm>
            <a:prstGeom prst="ellipse">
              <a:avLst/>
            </a:prstGeom>
            <a:solidFill>
              <a:srgbClr val="971540"/>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p>
          </p:txBody>
        </p:sp>
        <p:sp>
          <p:nvSpPr>
            <p:cNvPr id="90" name="Oval"/>
            <p:cNvSpPr/>
            <p:nvPr/>
          </p:nvSpPr>
          <p:spPr>
            <a:xfrm>
              <a:off x="165066" y="169585"/>
              <a:ext cx="650361" cy="668151"/>
            </a:xfrm>
            <a:prstGeom prst="ellipse">
              <a:avLst/>
            </a:prstGeom>
            <a:solidFill>
              <a:srgbClr val="B13B3C"/>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p>
          </p:txBody>
        </p:sp>
        <p:grpSp>
          <p:nvGrpSpPr>
            <p:cNvPr id="93" name="Group"/>
            <p:cNvGrpSpPr/>
            <p:nvPr/>
          </p:nvGrpSpPr>
          <p:grpSpPr>
            <a:xfrm>
              <a:off x="142134" y="146025"/>
              <a:ext cx="696257" cy="715333"/>
              <a:chOff x="-1" y="-1"/>
              <a:chExt cx="696256" cy="715332"/>
            </a:xfrm>
          </p:grpSpPr>
          <p:sp>
            <p:nvSpPr>
              <p:cNvPr id="91" name="Rectangle"/>
              <p:cNvSpPr/>
              <p:nvPr/>
            </p:nvSpPr>
            <p:spPr>
              <a:xfrm>
                <a:off x="-2" y="-1"/>
                <a:ext cx="696256" cy="715328"/>
              </a:xfrm>
              <a:prstGeom prst="rect">
                <a:avLst/>
              </a:prstGeom>
              <a:solidFill>
                <a:srgbClr val="971540"/>
              </a:solidFill>
              <a:ln w="12700" cap="flat">
                <a:noFill/>
                <a:miter lim="400000"/>
              </a:ln>
              <a:effectLst/>
            </p:spPr>
            <p:txBody>
              <a:bodyPr wrap="square" lIns="45718" tIns="45718" rIns="45718" bIns="45718" numCol="1" anchor="ctr">
                <a:noAutofit/>
              </a:bodyPr>
              <a:lstStyle/>
              <a:p>
                <a:pPr algn="r">
                  <a:defRPr sz="1200">
                    <a:latin typeface="Trebuchet MS"/>
                    <a:ea typeface="Trebuchet MS"/>
                    <a:cs typeface="Trebuchet MS"/>
                    <a:sym typeface="Trebuchet MS"/>
                  </a:defRPr>
                </a:pPr>
              </a:p>
            </p:txBody>
          </p:sp>
          <p:pic>
            <p:nvPicPr>
              <p:cNvPr id="92" name="image3.png" descr="image3.png"/>
              <p:cNvPicPr>
                <a:picLocks noChangeAspect="1"/>
              </p:cNvPicPr>
              <p:nvPr/>
            </p:nvPicPr>
            <p:blipFill>
              <a:blip r:embed="rId4">
                <a:extLst/>
              </a:blip>
              <a:stretch>
                <a:fillRect/>
              </a:stretch>
            </p:blipFill>
            <p:spPr>
              <a:xfrm>
                <a:off x="2" y="-2"/>
                <a:ext cx="696254" cy="715334"/>
              </a:xfrm>
              <a:prstGeom prst="rect">
                <a:avLst/>
              </a:prstGeom>
              <a:ln w="12700" cap="flat">
                <a:noFill/>
                <a:miter lim="400000"/>
              </a:ln>
              <a:effectLst/>
            </p:spPr>
          </p:pic>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79"/>
                                        </p:tgtEl>
                                        <p:attrNameLst>
                                          <p:attrName>style.visibility</p:attrName>
                                        </p:attrNameLst>
                                      </p:cBhvr>
                                      <p:to>
                                        <p:strVal val="visible"/>
                                      </p:to>
                                    </p:set>
                                    <p:animEffect filter="wipe(left)" transition="in">
                                      <p:cBhvr>
                                        <p:cTn id="7" dur="500"/>
                                        <p:tgtEl>
                                          <p:spTgt spid="79"/>
                                        </p:tgtEl>
                                      </p:cBhvr>
                                    </p:animEffect>
                                  </p:childTnLst>
                                </p:cTn>
                              </p:par>
                            </p:childTnLst>
                          </p:cTn>
                        </p:par>
                        <p:par>
                          <p:cTn id="8" fill="hold">
                            <p:stCondLst>
                              <p:cond delay="500"/>
                            </p:stCondLst>
                            <p:childTnLst>
                              <p:par>
                                <p:cTn id="9" presetClass="entr" nodeType="afterEffect" presetSubtype="8" presetID="22" grpId="2" fill="hold">
                                  <p:stCondLst>
                                    <p:cond delay="0"/>
                                  </p:stCondLst>
                                  <p:iterate type="el" backwards="0">
                                    <p:tmAbs val="0"/>
                                  </p:iterate>
                                  <p:childTnLst>
                                    <p:set>
                                      <p:cBhvr>
                                        <p:cTn id="10" fill="hold"/>
                                        <p:tgtEl>
                                          <p:spTgt spid="80"/>
                                        </p:tgtEl>
                                        <p:attrNameLst>
                                          <p:attrName>style.visibility</p:attrName>
                                        </p:attrNameLst>
                                      </p:cBhvr>
                                      <p:to>
                                        <p:strVal val="visible"/>
                                      </p:to>
                                    </p:set>
                                    <p:animEffect filter="wipe(left)" transition="in">
                                      <p:cBhvr>
                                        <p:cTn id="11" dur="500"/>
                                        <p:tgtEl>
                                          <p:spTgt spid="80"/>
                                        </p:tgtEl>
                                      </p:cBhvr>
                                    </p:animEffect>
                                  </p:childTnLst>
                                </p:cTn>
                              </p:par>
                            </p:childTnLst>
                          </p:cTn>
                        </p:par>
                        <p:par>
                          <p:cTn id="12" fill="hold">
                            <p:stCondLst>
                              <p:cond delay="1000"/>
                            </p:stCondLst>
                            <p:childTnLst>
                              <p:par>
                                <p:cTn id="13" presetClass="entr" nodeType="afterEffect" presetSubtype="32" presetID="23" grpId="3" fill="hold">
                                  <p:stCondLst>
                                    <p:cond delay="0"/>
                                  </p:stCondLst>
                                  <p:iterate type="el" backwards="0">
                                    <p:tmAbs val="0"/>
                                  </p:iterate>
                                  <p:childTnLst>
                                    <p:set>
                                      <p:cBhvr>
                                        <p:cTn id="14" fill="hold"/>
                                        <p:tgtEl>
                                          <p:spTgt spid="94"/>
                                        </p:tgtEl>
                                        <p:attrNameLst>
                                          <p:attrName>style.visibility</p:attrName>
                                        </p:attrNameLst>
                                      </p:cBhvr>
                                      <p:to>
                                        <p:strVal val="visible"/>
                                      </p:to>
                                    </p:set>
                                    <p:anim calcmode="lin" valueType="num">
                                      <p:cBhvr>
                                        <p:cTn id="15" dur="300" fill="hold"/>
                                        <p:tgtEl>
                                          <p:spTgt spid="94"/>
                                        </p:tgtEl>
                                        <p:attrNameLst>
                                          <p:attrName>ppt_w</p:attrName>
                                        </p:attrNameLst>
                                      </p:cBhvr>
                                      <p:tavLst>
                                        <p:tav tm="0">
                                          <p:val>
                                            <p:strVal val="4*#ppt_w"/>
                                          </p:val>
                                        </p:tav>
                                        <p:tav tm="100000">
                                          <p:val>
                                            <p:strVal val="#ppt_w"/>
                                          </p:val>
                                        </p:tav>
                                      </p:tavLst>
                                    </p:anim>
                                    <p:anim calcmode="lin" valueType="num">
                                      <p:cBhvr>
                                        <p:cTn id="16" dur="300" fill="hold"/>
                                        <p:tgtEl>
                                          <p:spTgt spid="9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9" grpId="1"/>
      <p:bldP build="whole" bldLvl="1" animBg="1" rev="0" advAuto="0" spid="80" grpId="2"/>
      <p:bldP build="whole" bldLvl="1" animBg="1" rev="0" advAuto="0" spid="94" grpId="3"/>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0" name="Group"/>
          <p:cNvGrpSpPr/>
          <p:nvPr/>
        </p:nvGrpSpPr>
        <p:grpSpPr>
          <a:xfrm>
            <a:off x="-74259" y="6205464"/>
            <a:ext cx="12248970" cy="755700"/>
            <a:chOff x="0" y="-1"/>
            <a:chExt cx="12248969" cy="755699"/>
          </a:xfrm>
        </p:grpSpPr>
        <p:sp>
          <p:nvSpPr>
            <p:cNvPr id="96" name="Rectangle"/>
            <p:cNvSpPr/>
            <p:nvPr/>
          </p:nvSpPr>
          <p:spPr>
            <a:xfrm>
              <a:off x="2797115" y="18571"/>
              <a:ext cx="9451854" cy="684194"/>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sp>
          <p:nvSpPr>
            <p:cNvPr id="97" name="Rectangle"/>
            <p:cNvSpPr/>
            <p:nvPr/>
          </p:nvSpPr>
          <p:spPr>
            <a:xfrm>
              <a:off x="58514" y="16860"/>
              <a:ext cx="2922819" cy="738839"/>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pic>
          <p:nvPicPr>
            <p:cNvPr id="98" name="image1.png" descr="image1.png"/>
            <p:cNvPicPr>
              <a:picLocks noChangeAspect="1"/>
            </p:cNvPicPr>
            <p:nvPr/>
          </p:nvPicPr>
          <p:blipFill>
            <a:blip r:embed="rId2">
              <a:extLst/>
            </a:blip>
            <a:stretch>
              <a:fillRect/>
            </a:stretch>
          </p:blipFill>
          <p:spPr>
            <a:xfrm>
              <a:off x="-1" y="-2"/>
              <a:ext cx="704327" cy="613871"/>
            </a:xfrm>
            <a:prstGeom prst="rect">
              <a:avLst/>
            </a:prstGeom>
            <a:ln w="12700" cap="flat">
              <a:noFill/>
              <a:miter lim="400000"/>
            </a:ln>
            <a:effectLst/>
          </p:spPr>
        </p:pic>
        <p:sp>
          <p:nvSpPr>
            <p:cNvPr id="99" name="Al-Farabi Kazakh National University…"/>
            <p:cNvSpPr txBox="1"/>
            <p:nvPr/>
          </p:nvSpPr>
          <p:spPr>
            <a:xfrm>
              <a:off x="696108" y="153867"/>
              <a:ext cx="2223692" cy="464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pic>
        <p:nvPicPr>
          <p:cNvPr id="101" name="2521_The_Absorptive_Stage.jpg" descr="2521_The_Absorptive_Stage.jpg"/>
          <p:cNvPicPr>
            <a:picLocks noChangeAspect="1"/>
          </p:cNvPicPr>
          <p:nvPr/>
        </p:nvPicPr>
        <p:blipFill>
          <a:blip r:embed="rId3">
            <a:extLst/>
          </a:blip>
          <a:stretch>
            <a:fillRect/>
          </a:stretch>
        </p:blipFill>
        <p:spPr>
          <a:xfrm>
            <a:off x="2071119" y="347108"/>
            <a:ext cx="4645959" cy="579435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Rectangle"/>
          <p:cNvSpPr/>
          <p:nvPr/>
        </p:nvSpPr>
        <p:spPr>
          <a:xfrm>
            <a:off x="386396" y="874668"/>
            <a:ext cx="6443282" cy="57053"/>
          </a:xfrm>
          <a:prstGeom prst="rect">
            <a:avLst/>
          </a:prstGeom>
          <a:blipFill>
            <a:blip r:embed="rId2"/>
          </a:blipFill>
          <a:ln w="12700">
            <a:miter lim="400000"/>
          </a:ln>
        </p:spPr>
        <p:txBody>
          <a:bodyPr lIns="45718" tIns="45718" rIns="45718" bIns="45718" anchor="ctr"/>
          <a:lstStyle/>
          <a:p>
            <a:pPr algn="ctr">
              <a:defRPr sz="1800">
                <a:solidFill>
                  <a:srgbClr val="F4F4F4"/>
                </a:solidFill>
                <a:latin typeface="Trebuchet MS"/>
                <a:ea typeface="Trebuchet MS"/>
                <a:cs typeface="Trebuchet MS"/>
                <a:sym typeface="Trebuchet MS"/>
              </a:defRPr>
            </a:pPr>
          </a:p>
        </p:txBody>
      </p:sp>
      <p:sp>
        <p:nvSpPr>
          <p:cNvPr id="104" name="Rectangle"/>
          <p:cNvSpPr/>
          <p:nvPr/>
        </p:nvSpPr>
        <p:spPr>
          <a:xfrm>
            <a:off x="3667581" y="5686957"/>
            <a:ext cx="4765292" cy="57061"/>
          </a:xfrm>
          <a:prstGeom prst="rect">
            <a:avLst/>
          </a:prstGeom>
          <a:blipFill>
            <a:blip r:embed="rId2"/>
          </a:blipFill>
          <a:ln w="12700">
            <a:miter lim="400000"/>
          </a:ln>
        </p:spPr>
        <p:txBody>
          <a:bodyPr lIns="45718" tIns="45718" rIns="45718" bIns="45718" anchor="ctr"/>
          <a:lstStyle/>
          <a:p>
            <a:pPr algn="ctr">
              <a:defRPr sz="1800">
                <a:solidFill>
                  <a:srgbClr val="F4F4F4"/>
                </a:solidFill>
                <a:latin typeface="Trebuchet MS"/>
                <a:ea typeface="Trebuchet MS"/>
                <a:cs typeface="Trebuchet MS"/>
                <a:sym typeface="Trebuchet MS"/>
              </a:defRPr>
            </a:pPr>
          </a:p>
        </p:txBody>
      </p:sp>
      <p:grpSp>
        <p:nvGrpSpPr>
          <p:cNvPr id="109" name="Group"/>
          <p:cNvGrpSpPr/>
          <p:nvPr/>
        </p:nvGrpSpPr>
        <p:grpSpPr>
          <a:xfrm>
            <a:off x="-74259" y="6205464"/>
            <a:ext cx="12248970" cy="755700"/>
            <a:chOff x="0" y="-1"/>
            <a:chExt cx="12248969" cy="755699"/>
          </a:xfrm>
        </p:grpSpPr>
        <p:sp>
          <p:nvSpPr>
            <p:cNvPr id="105" name="Rectangle"/>
            <p:cNvSpPr/>
            <p:nvPr/>
          </p:nvSpPr>
          <p:spPr>
            <a:xfrm>
              <a:off x="2797115" y="18571"/>
              <a:ext cx="9451854" cy="684194"/>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sp>
          <p:nvSpPr>
            <p:cNvPr id="106" name="Rectangle"/>
            <p:cNvSpPr/>
            <p:nvPr/>
          </p:nvSpPr>
          <p:spPr>
            <a:xfrm>
              <a:off x="58514" y="16860"/>
              <a:ext cx="2922819" cy="738839"/>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pic>
          <p:nvPicPr>
            <p:cNvPr id="107" name="image1.png" descr="image1.png"/>
            <p:cNvPicPr>
              <a:picLocks noChangeAspect="1"/>
            </p:cNvPicPr>
            <p:nvPr/>
          </p:nvPicPr>
          <p:blipFill>
            <a:blip r:embed="rId3">
              <a:extLst/>
            </a:blip>
            <a:stretch>
              <a:fillRect/>
            </a:stretch>
          </p:blipFill>
          <p:spPr>
            <a:xfrm>
              <a:off x="-1" y="-2"/>
              <a:ext cx="704327" cy="613871"/>
            </a:xfrm>
            <a:prstGeom prst="rect">
              <a:avLst/>
            </a:prstGeom>
            <a:ln w="12700" cap="flat">
              <a:noFill/>
              <a:miter lim="400000"/>
            </a:ln>
            <a:effectLst/>
          </p:spPr>
        </p:pic>
        <p:sp>
          <p:nvSpPr>
            <p:cNvPr id="108" name="Al-Farabi Kazakh National University…"/>
            <p:cNvSpPr txBox="1"/>
            <p:nvPr/>
          </p:nvSpPr>
          <p:spPr>
            <a:xfrm>
              <a:off x="696108" y="153867"/>
              <a:ext cx="2223692" cy="464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110" name="Regulation of the Absorptive State"/>
          <p:cNvSpPr txBox="1"/>
          <p:nvPr/>
        </p:nvSpPr>
        <p:spPr>
          <a:xfrm>
            <a:off x="332333" y="180292"/>
            <a:ext cx="7154690" cy="9856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1219200">
              <a:defRPr sz="3600"/>
            </a:pPr>
            <a:r>
              <a:t>Regulation of the Absorptive State </a:t>
            </a:r>
            <a:br>
              <a:rPr sz="1200"/>
            </a:br>
            <a:endParaRPr sz="1200"/>
          </a:p>
        </p:txBody>
      </p:sp>
      <p:sp>
        <p:nvSpPr>
          <p:cNvPr id="111" name="insulin…"/>
          <p:cNvSpPr txBox="1"/>
          <p:nvPr/>
        </p:nvSpPr>
        <p:spPr>
          <a:xfrm>
            <a:off x="393699" y="1197941"/>
            <a:ext cx="9164986" cy="19072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571500" indent="-457200">
              <a:lnSpc>
                <a:spcPct val="90000"/>
              </a:lnSpc>
              <a:spcBef>
                <a:spcPts val="400"/>
              </a:spcBef>
              <a:buSzPct val="100000"/>
              <a:buChar char="●"/>
              <a:defRPr sz="2400">
                <a:latin typeface="Times New Roman"/>
                <a:ea typeface="Times New Roman"/>
                <a:cs typeface="Times New Roman"/>
                <a:sym typeface="Times New Roman"/>
              </a:defRPr>
            </a:pPr>
            <a:r>
              <a:rPr b="1"/>
              <a:t>insulin</a:t>
            </a:r>
            <a:endParaRPr b="1"/>
          </a:p>
          <a:p>
            <a:pPr marL="495300" indent="-381000">
              <a:lnSpc>
                <a:spcPct val="90000"/>
              </a:lnSpc>
              <a:spcBef>
                <a:spcPts val="400"/>
              </a:spcBef>
              <a:buSzPct val="100000"/>
              <a:buChar char="○"/>
              <a:defRPr>
                <a:latin typeface="Times New Roman"/>
                <a:ea typeface="Times New Roman"/>
                <a:cs typeface="Times New Roman"/>
                <a:sym typeface="Times New Roman"/>
              </a:defRPr>
            </a:pPr>
            <a:r>
              <a:t>blood glucose and amino acid levels</a:t>
            </a:r>
          </a:p>
          <a:p>
            <a:pPr marL="495300" indent="-381000">
              <a:lnSpc>
                <a:spcPct val="90000"/>
              </a:lnSpc>
              <a:spcBef>
                <a:spcPts val="400"/>
              </a:spcBef>
              <a:buSzPct val="100000"/>
              <a:buChar char="○"/>
              <a:defRPr>
                <a:latin typeface="Times New Roman"/>
                <a:ea typeface="Times New Roman"/>
                <a:cs typeface="Times New Roman"/>
                <a:sym typeface="Times New Roman"/>
              </a:defRPr>
            </a:pPr>
            <a:r>
              <a:t>the </a:t>
            </a:r>
            <a:r>
              <a:rPr b="1"/>
              <a:t>intestinal hormones </a:t>
            </a:r>
            <a:r>
              <a:t>gastrin, secretin, cholecystokinin, and glucose-dependent insulinotropic peptide (GIP)</a:t>
            </a:r>
          </a:p>
          <a:p>
            <a:pPr marL="495300" indent="-381000">
              <a:lnSpc>
                <a:spcPct val="90000"/>
              </a:lnSpc>
              <a:spcBef>
                <a:spcPts val="400"/>
              </a:spcBef>
              <a:buSzPct val="100000"/>
              <a:buChar char="○"/>
              <a:defRPr>
                <a:latin typeface="Times New Roman"/>
                <a:ea typeface="Times New Roman"/>
                <a:cs typeface="Times New Roman"/>
                <a:sym typeface="Times New Roman"/>
              </a:defRPr>
            </a:pPr>
            <a:r>
              <a:t>regulates glucose uptake by nearly all cells (neurons, kidney cells, and erythrocytes)</a:t>
            </a:r>
            <a:endParaRPr sz="1800"/>
          </a:p>
        </p:txBody>
      </p:sp>
      <p:sp>
        <p:nvSpPr>
          <p:cNvPr id="112" name="Glucagon…"/>
          <p:cNvSpPr txBox="1"/>
          <p:nvPr/>
        </p:nvSpPr>
        <p:spPr>
          <a:xfrm>
            <a:off x="423707" y="3137225"/>
            <a:ext cx="8057946" cy="2362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577843" indent="-463543" defTabSz="457200">
              <a:spcBef>
                <a:spcPts val="1200"/>
              </a:spcBef>
              <a:buSzPct val="100000"/>
              <a:buChar char="●"/>
              <a:defRPr sz="2433">
                <a:latin typeface="Times New Roman"/>
                <a:ea typeface="Times New Roman"/>
                <a:cs typeface="Times New Roman"/>
                <a:sym typeface="Times New Roman"/>
              </a:defRPr>
            </a:pPr>
            <a:r>
              <a:rPr b="1"/>
              <a:t>Glucagon</a:t>
            </a:r>
          </a:p>
          <a:p>
            <a:pPr marL="368293" indent="-253993" defTabSz="457200">
              <a:spcBef>
                <a:spcPts val="1200"/>
              </a:spcBef>
              <a:buSzPct val="100000"/>
              <a:buChar char="○"/>
              <a:defRPr sz="1333">
                <a:latin typeface="Times New Roman"/>
                <a:ea typeface="Times New Roman"/>
                <a:cs typeface="Times New Roman"/>
                <a:sym typeface="Times New Roman"/>
              </a:defRPr>
            </a:pPr>
            <a:r>
              <a:t> </a:t>
            </a:r>
            <a:r>
              <a:rPr sz="2000"/>
              <a:t>an insulin antagonist</a:t>
            </a:r>
            <a:endParaRPr sz="2000"/>
          </a:p>
          <a:p>
            <a:pPr marL="368293" indent="-253993" defTabSz="457200">
              <a:spcBef>
                <a:spcPts val="1200"/>
              </a:spcBef>
              <a:buSzPct val="100000"/>
              <a:buChar char="○"/>
              <a:defRPr>
                <a:latin typeface="Times New Roman"/>
                <a:ea typeface="Times New Roman"/>
                <a:cs typeface="Times New Roman"/>
                <a:sym typeface="Times New Roman"/>
              </a:defRPr>
            </a:pPr>
            <a:r>
              <a:t>supports an adequate level of blood glucose to meet the needs of the brain </a:t>
            </a:r>
          </a:p>
          <a:p>
            <a:pPr marL="368293" indent="-253993" defTabSz="457200">
              <a:spcBef>
                <a:spcPts val="1200"/>
              </a:spcBef>
              <a:buSzPct val="100000"/>
              <a:buChar char="○"/>
              <a:defRPr sz="1333">
                <a:latin typeface="Times Roman"/>
                <a:ea typeface="Times Roman"/>
                <a:cs typeface="Times Roman"/>
                <a:sym typeface="Times Roman"/>
              </a:defRPr>
            </a:pPr>
            <a:endParaRPr sz="2300"/>
          </a:p>
        </p:txBody>
      </p:sp>
      <p:sp>
        <p:nvSpPr>
          <p:cNvPr id="113" name="what is the effects of insulin to target cells ?In type II diabetes, insulin is produced but is nonfunctional. These patients are described as “starving in a sea of plenty,” because their blood glucose levels are high, but none of the glucose is transpor"/>
          <p:cNvSpPr txBox="1"/>
          <p:nvPr/>
        </p:nvSpPr>
        <p:spPr>
          <a:xfrm>
            <a:off x="1289032" y="4597291"/>
            <a:ext cx="7622992" cy="1625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1200"/>
              </a:spcBef>
              <a:defRPr>
                <a:latin typeface="Times Roman"/>
                <a:ea typeface="Times Roman"/>
                <a:cs typeface="Times Roman"/>
                <a:sym typeface="Times Roman"/>
              </a:defRPr>
            </a:lvl1pPr>
          </a:lstStyle>
          <a:p>
            <a:pPr/>
            <a:r>
              <a:t>what is the effects of insulin to target cells ?In type II diabetes, insulin is produced but is nonfunctional. These patients are described as “starving in a sea of plenty,” because their blood glucose levels are high, but none of the glucose is transported into the cells. Describe how this leads to malnutrition</a:t>
            </a:r>
          </a:p>
        </p:txBody>
      </p:sp>
      <p:grpSp>
        <p:nvGrpSpPr>
          <p:cNvPr id="119" name="Group"/>
          <p:cNvGrpSpPr/>
          <p:nvPr/>
        </p:nvGrpSpPr>
        <p:grpSpPr>
          <a:xfrm>
            <a:off x="233953" y="4803245"/>
            <a:ext cx="980375" cy="1007341"/>
            <a:chOff x="0" y="-1"/>
            <a:chExt cx="980373" cy="1007339"/>
          </a:xfrm>
        </p:grpSpPr>
        <p:sp>
          <p:nvSpPr>
            <p:cNvPr id="114" name="Oval"/>
            <p:cNvSpPr/>
            <p:nvPr/>
          </p:nvSpPr>
          <p:spPr>
            <a:xfrm>
              <a:off x="-1" y="-2"/>
              <a:ext cx="980375" cy="1007341"/>
            </a:xfrm>
            <a:prstGeom prst="ellipse">
              <a:avLst/>
            </a:prstGeom>
            <a:solidFill>
              <a:srgbClr val="971540"/>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p>
          </p:txBody>
        </p:sp>
        <p:sp>
          <p:nvSpPr>
            <p:cNvPr id="115" name="Oval"/>
            <p:cNvSpPr/>
            <p:nvPr/>
          </p:nvSpPr>
          <p:spPr>
            <a:xfrm>
              <a:off x="165066" y="169585"/>
              <a:ext cx="650361" cy="668151"/>
            </a:xfrm>
            <a:prstGeom prst="ellipse">
              <a:avLst/>
            </a:prstGeom>
            <a:solidFill>
              <a:srgbClr val="B13B3C"/>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p>
          </p:txBody>
        </p:sp>
        <p:grpSp>
          <p:nvGrpSpPr>
            <p:cNvPr id="118" name="Group"/>
            <p:cNvGrpSpPr/>
            <p:nvPr/>
          </p:nvGrpSpPr>
          <p:grpSpPr>
            <a:xfrm>
              <a:off x="142134" y="146025"/>
              <a:ext cx="696257" cy="715333"/>
              <a:chOff x="-1" y="-1"/>
              <a:chExt cx="696256" cy="715332"/>
            </a:xfrm>
          </p:grpSpPr>
          <p:sp>
            <p:nvSpPr>
              <p:cNvPr id="116" name="Rectangle"/>
              <p:cNvSpPr/>
              <p:nvPr/>
            </p:nvSpPr>
            <p:spPr>
              <a:xfrm>
                <a:off x="-2" y="-1"/>
                <a:ext cx="696256" cy="715328"/>
              </a:xfrm>
              <a:prstGeom prst="rect">
                <a:avLst/>
              </a:prstGeom>
              <a:solidFill>
                <a:srgbClr val="971540"/>
              </a:solidFill>
              <a:ln w="12700" cap="flat">
                <a:noFill/>
                <a:miter lim="400000"/>
              </a:ln>
              <a:effectLst/>
            </p:spPr>
            <p:txBody>
              <a:bodyPr wrap="square" lIns="45718" tIns="45718" rIns="45718" bIns="45718" numCol="1" anchor="ctr">
                <a:noAutofit/>
              </a:bodyPr>
              <a:lstStyle/>
              <a:p>
                <a:pPr algn="r">
                  <a:defRPr sz="1200">
                    <a:latin typeface="Trebuchet MS"/>
                    <a:ea typeface="Trebuchet MS"/>
                    <a:cs typeface="Trebuchet MS"/>
                    <a:sym typeface="Trebuchet MS"/>
                  </a:defRPr>
                </a:pPr>
              </a:p>
            </p:txBody>
          </p:sp>
          <p:pic>
            <p:nvPicPr>
              <p:cNvPr id="117" name="image3.png" descr="image3.png"/>
              <p:cNvPicPr>
                <a:picLocks noChangeAspect="1"/>
              </p:cNvPicPr>
              <p:nvPr/>
            </p:nvPicPr>
            <p:blipFill>
              <a:blip r:embed="rId4">
                <a:extLst/>
              </a:blip>
              <a:stretch>
                <a:fillRect/>
              </a:stretch>
            </p:blipFill>
            <p:spPr>
              <a:xfrm>
                <a:off x="2" y="-2"/>
                <a:ext cx="696254" cy="715334"/>
              </a:xfrm>
              <a:prstGeom prst="rect">
                <a:avLst/>
              </a:prstGeom>
              <a:ln w="12700" cap="flat">
                <a:noFill/>
                <a:miter lim="400000"/>
              </a:ln>
              <a:effectLst/>
            </p:spPr>
          </p:pic>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03"/>
                                        </p:tgtEl>
                                        <p:attrNameLst>
                                          <p:attrName>style.visibility</p:attrName>
                                        </p:attrNameLst>
                                      </p:cBhvr>
                                      <p:to>
                                        <p:strVal val="visible"/>
                                      </p:to>
                                    </p:set>
                                    <p:animEffect filter="wipe(left)" transition="in">
                                      <p:cBhvr>
                                        <p:cTn id="7" dur="500"/>
                                        <p:tgtEl>
                                          <p:spTgt spid="103"/>
                                        </p:tgtEl>
                                      </p:cBhvr>
                                    </p:animEffect>
                                  </p:childTnLst>
                                </p:cTn>
                              </p:par>
                            </p:childTnLst>
                          </p:cTn>
                        </p:par>
                        <p:par>
                          <p:cTn id="8" fill="hold">
                            <p:stCondLst>
                              <p:cond delay="500"/>
                            </p:stCondLst>
                            <p:childTnLst>
                              <p:par>
                                <p:cTn id="9" presetClass="entr" nodeType="afterEffect" presetSubtype="8" presetID="22" grpId="2" fill="hold">
                                  <p:stCondLst>
                                    <p:cond delay="0"/>
                                  </p:stCondLst>
                                  <p:iterate type="el" backwards="0">
                                    <p:tmAbs val="0"/>
                                  </p:iterate>
                                  <p:childTnLst>
                                    <p:set>
                                      <p:cBhvr>
                                        <p:cTn id="10" fill="hold"/>
                                        <p:tgtEl>
                                          <p:spTgt spid="104"/>
                                        </p:tgtEl>
                                        <p:attrNameLst>
                                          <p:attrName>style.visibility</p:attrName>
                                        </p:attrNameLst>
                                      </p:cBhvr>
                                      <p:to>
                                        <p:strVal val="visible"/>
                                      </p:to>
                                    </p:set>
                                    <p:animEffect filter="wipe(left)" transition="in">
                                      <p:cBhvr>
                                        <p:cTn id="11" dur="500"/>
                                        <p:tgtEl>
                                          <p:spTgt spid="104"/>
                                        </p:tgtEl>
                                      </p:cBhvr>
                                    </p:animEffect>
                                  </p:childTnLst>
                                </p:cTn>
                              </p:par>
                            </p:childTnLst>
                          </p:cTn>
                        </p:par>
                        <p:par>
                          <p:cTn id="12" fill="hold">
                            <p:stCondLst>
                              <p:cond delay="1000"/>
                            </p:stCondLst>
                            <p:childTnLst>
                              <p:par>
                                <p:cTn id="13" presetClass="entr" nodeType="afterEffect" presetSubtype="32" presetID="23" grpId="3" fill="hold">
                                  <p:stCondLst>
                                    <p:cond delay="0"/>
                                  </p:stCondLst>
                                  <p:iterate type="el" backwards="0">
                                    <p:tmAbs val="0"/>
                                  </p:iterate>
                                  <p:childTnLst>
                                    <p:set>
                                      <p:cBhvr>
                                        <p:cTn id="14" fill="hold"/>
                                        <p:tgtEl>
                                          <p:spTgt spid="119"/>
                                        </p:tgtEl>
                                        <p:attrNameLst>
                                          <p:attrName>style.visibility</p:attrName>
                                        </p:attrNameLst>
                                      </p:cBhvr>
                                      <p:to>
                                        <p:strVal val="visible"/>
                                      </p:to>
                                    </p:set>
                                    <p:anim calcmode="lin" valueType="num">
                                      <p:cBhvr>
                                        <p:cTn id="15" dur="300" fill="hold"/>
                                        <p:tgtEl>
                                          <p:spTgt spid="119"/>
                                        </p:tgtEl>
                                        <p:attrNameLst>
                                          <p:attrName>ppt_w</p:attrName>
                                        </p:attrNameLst>
                                      </p:cBhvr>
                                      <p:tavLst>
                                        <p:tav tm="0">
                                          <p:val>
                                            <p:strVal val="4*#ppt_w"/>
                                          </p:val>
                                        </p:tav>
                                        <p:tav tm="100000">
                                          <p:val>
                                            <p:strVal val="#ppt_w"/>
                                          </p:val>
                                        </p:tav>
                                      </p:tavLst>
                                    </p:anim>
                                    <p:anim calcmode="lin" valueType="num">
                                      <p:cBhvr>
                                        <p:cTn id="16" dur="300" fill="hold"/>
                                        <p:tgtEl>
                                          <p:spTgt spid="11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4" grpId="2"/>
      <p:bldP build="whole" bldLvl="1" animBg="1" rev="0" advAuto="0" spid="119" grpId="3"/>
      <p:bldP build="whole" bldLvl="1" animBg="1" rev="0" advAuto="0" spid="103"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Rectangle"/>
          <p:cNvSpPr/>
          <p:nvPr/>
        </p:nvSpPr>
        <p:spPr>
          <a:xfrm>
            <a:off x="386396" y="874668"/>
            <a:ext cx="6443282" cy="57053"/>
          </a:xfrm>
          <a:prstGeom prst="rect">
            <a:avLst/>
          </a:prstGeom>
          <a:blipFill>
            <a:blip r:embed="rId2"/>
          </a:blipFill>
          <a:ln w="12700">
            <a:miter lim="400000"/>
          </a:ln>
        </p:spPr>
        <p:txBody>
          <a:bodyPr lIns="45718" tIns="45718" rIns="45718" bIns="45718" anchor="ctr"/>
          <a:lstStyle/>
          <a:p>
            <a:pPr algn="ctr">
              <a:defRPr sz="1800">
                <a:solidFill>
                  <a:srgbClr val="F4F4F4"/>
                </a:solidFill>
                <a:latin typeface="Trebuchet MS"/>
                <a:ea typeface="Trebuchet MS"/>
                <a:cs typeface="Trebuchet MS"/>
                <a:sym typeface="Trebuchet MS"/>
              </a:defRPr>
            </a:pPr>
          </a:p>
        </p:txBody>
      </p:sp>
      <p:sp>
        <p:nvSpPr>
          <p:cNvPr id="122" name="Rectangle"/>
          <p:cNvSpPr/>
          <p:nvPr/>
        </p:nvSpPr>
        <p:spPr>
          <a:xfrm>
            <a:off x="3667581" y="5686957"/>
            <a:ext cx="4765292" cy="57061"/>
          </a:xfrm>
          <a:prstGeom prst="rect">
            <a:avLst/>
          </a:prstGeom>
          <a:blipFill>
            <a:blip r:embed="rId2"/>
          </a:blipFill>
          <a:ln w="12700">
            <a:miter lim="400000"/>
          </a:ln>
        </p:spPr>
        <p:txBody>
          <a:bodyPr lIns="45718" tIns="45718" rIns="45718" bIns="45718" anchor="ctr"/>
          <a:lstStyle/>
          <a:p>
            <a:pPr algn="ctr">
              <a:defRPr sz="1800">
                <a:solidFill>
                  <a:srgbClr val="F4F4F4"/>
                </a:solidFill>
                <a:latin typeface="Trebuchet MS"/>
                <a:ea typeface="Trebuchet MS"/>
                <a:cs typeface="Trebuchet MS"/>
                <a:sym typeface="Trebuchet MS"/>
              </a:defRPr>
            </a:pPr>
          </a:p>
        </p:txBody>
      </p:sp>
      <p:grpSp>
        <p:nvGrpSpPr>
          <p:cNvPr id="127" name="Group"/>
          <p:cNvGrpSpPr/>
          <p:nvPr/>
        </p:nvGrpSpPr>
        <p:grpSpPr>
          <a:xfrm>
            <a:off x="-74259" y="6205464"/>
            <a:ext cx="12248970" cy="755700"/>
            <a:chOff x="0" y="-1"/>
            <a:chExt cx="12248969" cy="755699"/>
          </a:xfrm>
        </p:grpSpPr>
        <p:sp>
          <p:nvSpPr>
            <p:cNvPr id="123" name="Rectangle"/>
            <p:cNvSpPr/>
            <p:nvPr/>
          </p:nvSpPr>
          <p:spPr>
            <a:xfrm>
              <a:off x="2797115" y="18571"/>
              <a:ext cx="9451854" cy="684194"/>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sp>
          <p:nvSpPr>
            <p:cNvPr id="124" name="Rectangle"/>
            <p:cNvSpPr/>
            <p:nvPr/>
          </p:nvSpPr>
          <p:spPr>
            <a:xfrm>
              <a:off x="58514" y="16860"/>
              <a:ext cx="2922819" cy="738839"/>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pic>
          <p:nvPicPr>
            <p:cNvPr id="125" name="image1.png" descr="image1.png"/>
            <p:cNvPicPr>
              <a:picLocks noChangeAspect="1"/>
            </p:cNvPicPr>
            <p:nvPr/>
          </p:nvPicPr>
          <p:blipFill>
            <a:blip r:embed="rId3">
              <a:extLst/>
            </a:blip>
            <a:stretch>
              <a:fillRect/>
            </a:stretch>
          </p:blipFill>
          <p:spPr>
            <a:xfrm>
              <a:off x="-1" y="-2"/>
              <a:ext cx="704327" cy="613871"/>
            </a:xfrm>
            <a:prstGeom prst="rect">
              <a:avLst/>
            </a:prstGeom>
            <a:ln w="12700" cap="flat">
              <a:noFill/>
              <a:miter lim="400000"/>
            </a:ln>
            <a:effectLst/>
          </p:spPr>
        </p:pic>
        <p:sp>
          <p:nvSpPr>
            <p:cNvPr id="126" name="Al-Farabi Kazakh National University…"/>
            <p:cNvSpPr txBox="1"/>
            <p:nvPr/>
          </p:nvSpPr>
          <p:spPr>
            <a:xfrm>
              <a:off x="696108" y="153867"/>
              <a:ext cx="2223692" cy="464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128" name="The Postabsorptive State"/>
          <p:cNvSpPr txBox="1"/>
          <p:nvPr/>
        </p:nvSpPr>
        <p:spPr>
          <a:xfrm>
            <a:off x="395776" y="314387"/>
            <a:ext cx="4774481" cy="81902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219200">
              <a:defRPr sz="3600">
                <a:latin typeface="Times New Roman"/>
                <a:ea typeface="Times New Roman"/>
                <a:cs typeface="Times New Roman"/>
                <a:sym typeface="Times New Roman"/>
              </a:defRPr>
            </a:lvl1pPr>
          </a:lstStyle>
          <a:p>
            <a:pPr/>
            <a:r>
              <a:t>The Postabsorptive State </a:t>
            </a:r>
            <a:endParaRPr sz="1200"/>
          </a:p>
        </p:txBody>
      </p:sp>
      <p:sp>
        <p:nvSpPr>
          <p:cNvPr id="129" name="Homeostatically regulate plasma glucose concentration within about 90 to 100 mg/dL.…"/>
          <p:cNvSpPr txBox="1"/>
          <p:nvPr/>
        </p:nvSpPr>
        <p:spPr>
          <a:xfrm>
            <a:off x="522672" y="1619463"/>
            <a:ext cx="8518054" cy="130767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77843" indent="-463543" defTabSz="457200">
              <a:spcBef>
                <a:spcPts val="1200"/>
              </a:spcBef>
              <a:buSzPct val="100000"/>
              <a:buChar char="●"/>
              <a:defRPr sz="2433">
                <a:latin typeface="Times New Roman"/>
                <a:ea typeface="Times New Roman"/>
                <a:cs typeface="Times New Roman"/>
                <a:sym typeface="Times New Roman"/>
              </a:defRPr>
            </a:pPr>
            <a:r>
              <a:t>Homeostatically regulate plasma glucose concentration within about 90 to 100 mg/dL. </a:t>
            </a:r>
            <a:endParaRPr sz="1200"/>
          </a:p>
          <a:p>
            <a:pPr marL="577843" indent="-463543" defTabSz="457200">
              <a:spcBef>
                <a:spcPts val="1200"/>
              </a:spcBef>
              <a:buSzPct val="100000"/>
              <a:buChar char="●"/>
              <a:defRPr sz="2433">
                <a:latin typeface="Times New Roman"/>
                <a:ea typeface="Times New Roman"/>
                <a:cs typeface="Times New Roman"/>
                <a:sym typeface="Times New Roman"/>
              </a:defRPr>
            </a:pPr>
            <a:r>
              <a:t>Critical to the brain</a:t>
            </a:r>
          </a:p>
        </p:txBody>
      </p:sp>
      <p:sp>
        <p:nvSpPr>
          <p:cNvPr id="130" name="what things occur in this state with respect to carbohydrate, fat, and protein metabolism?"/>
          <p:cNvSpPr txBox="1"/>
          <p:nvPr/>
        </p:nvSpPr>
        <p:spPr>
          <a:xfrm>
            <a:off x="1730300" y="3866610"/>
            <a:ext cx="7256166" cy="1358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1200"/>
              </a:spcBef>
              <a:defRPr sz="2400">
                <a:latin typeface="Times Roman"/>
                <a:ea typeface="Times Roman"/>
                <a:cs typeface="Times Roman"/>
                <a:sym typeface="Times Roman"/>
              </a:defRPr>
            </a:lvl1pPr>
          </a:lstStyle>
          <a:p>
            <a:pPr/>
            <a:r>
              <a:t>what things occur in this state with respect to carbohydrate, fat, and protein metabolism? </a:t>
            </a:r>
          </a:p>
        </p:txBody>
      </p:sp>
      <p:grpSp>
        <p:nvGrpSpPr>
          <p:cNvPr id="136" name="Group"/>
          <p:cNvGrpSpPr/>
          <p:nvPr/>
        </p:nvGrpSpPr>
        <p:grpSpPr>
          <a:xfrm>
            <a:off x="309759" y="3989752"/>
            <a:ext cx="980375" cy="1007341"/>
            <a:chOff x="0" y="-1"/>
            <a:chExt cx="980373" cy="1007339"/>
          </a:xfrm>
        </p:grpSpPr>
        <p:sp>
          <p:nvSpPr>
            <p:cNvPr id="131" name="Oval"/>
            <p:cNvSpPr/>
            <p:nvPr/>
          </p:nvSpPr>
          <p:spPr>
            <a:xfrm>
              <a:off x="-1" y="-2"/>
              <a:ext cx="980375" cy="1007341"/>
            </a:xfrm>
            <a:prstGeom prst="ellipse">
              <a:avLst/>
            </a:prstGeom>
            <a:solidFill>
              <a:srgbClr val="971540"/>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p>
          </p:txBody>
        </p:sp>
        <p:sp>
          <p:nvSpPr>
            <p:cNvPr id="132" name="Oval"/>
            <p:cNvSpPr/>
            <p:nvPr/>
          </p:nvSpPr>
          <p:spPr>
            <a:xfrm>
              <a:off x="165066" y="169585"/>
              <a:ext cx="650361" cy="668151"/>
            </a:xfrm>
            <a:prstGeom prst="ellipse">
              <a:avLst/>
            </a:prstGeom>
            <a:solidFill>
              <a:srgbClr val="B13B3C"/>
            </a:solidFill>
            <a:ln w="12700" cap="flat">
              <a:noFill/>
              <a:miter lim="400000"/>
            </a:ln>
            <a:effectLst/>
          </p:spPr>
          <p:txBody>
            <a:bodyPr wrap="square" lIns="45718" tIns="45718" rIns="45718" bIns="45718" numCol="1" anchor="ctr">
              <a:noAutofit/>
            </a:bodyPr>
            <a:lstStyle/>
            <a:p>
              <a:pPr algn="ctr">
                <a:defRPr sz="1200">
                  <a:solidFill>
                    <a:srgbClr val="F1F1F1"/>
                  </a:solidFill>
                  <a:latin typeface="Trebuchet MS"/>
                  <a:ea typeface="Trebuchet MS"/>
                  <a:cs typeface="Trebuchet MS"/>
                  <a:sym typeface="Trebuchet MS"/>
                </a:defRPr>
              </a:pPr>
            </a:p>
          </p:txBody>
        </p:sp>
        <p:grpSp>
          <p:nvGrpSpPr>
            <p:cNvPr id="135" name="Group"/>
            <p:cNvGrpSpPr/>
            <p:nvPr/>
          </p:nvGrpSpPr>
          <p:grpSpPr>
            <a:xfrm>
              <a:off x="142134" y="146025"/>
              <a:ext cx="696257" cy="715333"/>
              <a:chOff x="-1" y="-1"/>
              <a:chExt cx="696256" cy="715332"/>
            </a:xfrm>
          </p:grpSpPr>
          <p:sp>
            <p:nvSpPr>
              <p:cNvPr id="133" name="Rectangle"/>
              <p:cNvSpPr/>
              <p:nvPr/>
            </p:nvSpPr>
            <p:spPr>
              <a:xfrm>
                <a:off x="-2" y="-1"/>
                <a:ext cx="696256" cy="715328"/>
              </a:xfrm>
              <a:prstGeom prst="rect">
                <a:avLst/>
              </a:prstGeom>
              <a:solidFill>
                <a:srgbClr val="971540"/>
              </a:solidFill>
              <a:ln w="12700" cap="flat">
                <a:noFill/>
                <a:miter lim="400000"/>
              </a:ln>
              <a:effectLst/>
            </p:spPr>
            <p:txBody>
              <a:bodyPr wrap="square" lIns="45718" tIns="45718" rIns="45718" bIns="45718" numCol="1" anchor="ctr">
                <a:noAutofit/>
              </a:bodyPr>
              <a:lstStyle/>
              <a:p>
                <a:pPr algn="r">
                  <a:defRPr sz="1200">
                    <a:latin typeface="Trebuchet MS"/>
                    <a:ea typeface="Trebuchet MS"/>
                    <a:cs typeface="Trebuchet MS"/>
                    <a:sym typeface="Trebuchet MS"/>
                  </a:defRPr>
                </a:pPr>
              </a:p>
            </p:txBody>
          </p:sp>
          <p:pic>
            <p:nvPicPr>
              <p:cNvPr id="134" name="image3.png" descr="image3.png"/>
              <p:cNvPicPr>
                <a:picLocks noChangeAspect="1"/>
              </p:cNvPicPr>
              <p:nvPr/>
            </p:nvPicPr>
            <p:blipFill>
              <a:blip r:embed="rId4">
                <a:extLst/>
              </a:blip>
              <a:stretch>
                <a:fillRect/>
              </a:stretch>
            </p:blipFill>
            <p:spPr>
              <a:xfrm>
                <a:off x="2" y="-2"/>
                <a:ext cx="696254" cy="715334"/>
              </a:xfrm>
              <a:prstGeom prst="rect">
                <a:avLst/>
              </a:prstGeom>
              <a:ln w="12700" cap="flat">
                <a:noFill/>
                <a:miter lim="400000"/>
              </a:ln>
              <a:effectLst/>
            </p:spPr>
          </p:pic>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21"/>
                                        </p:tgtEl>
                                        <p:attrNameLst>
                                          <p:attrName>style.visibility</p:attrName>
                                        </p:attrNameLst>
                                      </p:cBhvr>
                                      <p:to>
                                        <p:strVal val="visible"/>
                                      </p:to>
                                    </p:set>
                                    <p:animEffect filter="wipe(left)" transition="in">
                                      <p:cBhvr>
                                        <p:cTn id="7" dur="500"/>
                                        <p:tgtEl>
                                          <p:spTgt spid="121"/>
                                        </p:tgtEl>
                                      </p:cBhvr>
                                    </p:animEffect>
                                  </p:childTnLst>
                                </p:cTn>
                              </p:par>
                            </p:childTnLst>
                          </p:cTn>
                        </p:par>
                        <p:par>
                          <p:cTn id="8" fill="hold">
                            <p:stCondLst>
                              <p:cond delay="500"/>
                            </p:stCondLst>
                            <p:childTnLst>
                              <p:par>
                                <p:cTn id="9" presetClass="entr" nodeType="afterEffect" presetSubtype="8" presetID="22" grpId="2" fill="hold">
                                  <p:stCondLst>
                                    <p:cond delay="0"/>
                                  </p:stCondLst>
                                  <p:iterate type="el" backwards="0">
                                    <p:tmAbs val="0"/>
                                  </p:iterate>
                                  <p:childTnLst>
                                    <p:set>
                                      <p:cBhvr>
                                        <p:cTn id="10" fill="hold"/>
                                        <p:tgtEl>
                                          <p:spTgt spid="122"/>
                                        </p:tgtEl>
                                        <p:attrNameLst>
                                          <p:attrName>style.visibility</p:attrName>
                                        </p:attrNameLst>
                                      </p:cBhvr>
                                      <p:to>
                                        <p:strVal val="visible"/>
                                      </p:to>
                                    </p:set>
                                    <p:animEffect filter="wipe(left)" transition="in">
                                      <p:cBhvr>
                                        <p:cTn id="11" dur="500"/>
                                        <p:tgtEl>
                                          <p:spTgt spid="122"/>
                                        </p:tgtEl>
                                      </p:cBhvr>
                                    </p:animEffect>
                                  </p:childTnLst>
                                </p:cTn>
                              </p:par>
                            </p:childTnLst>
                          </p:cTn>
                        </p:par>
                        <p:par>
                          <p:cTn id="12" fill="hold">
                            <p:stCondLst>
                              <p:cond delay="1000"/>
                            </p:stCondLst>
                            <p:childTnLst>
                              <p:par>
                                <p:cTn id="13" presetClass="entr" nodeType="afterEffect" presetSubtype="32" presetID="23" grpId="3" fill="hold">
                                  <p:stCondLst>
                                    <p:cond delay="0"/>
                                  </p:stCondLst>
                                  <p:iterate type="el" backwards="0">
                                    <p:tmAbs val="0"/>
                                  </p:iterate>
                                  <p:childTnLst>
                                    <p:set>
                                      <p:cBhvr>
                                        <p:cTn id="14" fill="hold"/>
                                        <p:tgtEl>
                                          <p:spTgt spid="136"/>
                                        </p:tgtEl>
                                        <p:attrNameLst>
                                          <p:attrName>style.visibility</p:attrName>
                                        </p:attrNameLst>
                                      </p:cBhvr>
                                      <p:to>
                                        <p:strVal val="visible"/>
                                      </p:to>
                                    </p:set>
                                    <p:anim calcmode="lin" valueType="num">
                                      <p:cBhvr>
                                        <p:cTn id="15" dur="300" fill="hold"/>
                                        <p:tgtEl>
                                          <p:spTgt spid="136"/>
                                        </p:tgtEl>
                                        <p:attrNameLst>
                                          <p:attrName>ppt_w</p:attrName>
                                        </p:attrNameLst>
                                      </p:cBhvr>
                                      <p:tavLst>
                                        <p:tav tm="0">
                                          <p:val>
                                            <p:strVal val="4*#ppt_w"/>
                                          </p:val>
                                        </p:tav>
                                        <p:tav tm="100000">
                                          <p:val>
                                            <p:strVal val="#ppt_w"/>
                                          </p:val>
                                        </p:tav>
                                      </p:tavLst>
                                    </p:anim>
                                    <p:anim calcmode="lin" valueType="num">
                                      <p:cBhvr>
                                        <p:cTn id="16" dur="300" fill="hold"/>
                                        <p:tgtEl>
                                          <p:spTgt spid="13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1" grpId="1"/>
      <p:bldP build="whole" bldLvl="1" animBg="1" rev="0" advAuto="0" spid="122" grpId="2"/>
      <p:bldP build="whole" bldLvl="1" animBg="1" rev="0" advAuto="0" spid="136" grpId="3"/>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42" name="Group"/>
          <p:cNvGrpSpPr/>
          <p:nvPr/>
        </p:nvGrpSpPr>
        <p:grpSpPr>
          <a:xfrm>
            <a:off x="-74259" y="6205464"/>
            <a:ext cx="12248970" cy="755700"/>
            <a:chOff x="0" y="-1"/>
            <a:chExt cx="12248969" cy="755699"/>
          </a:xfrm>
        </p:grpSpPr>
        <p:sp>
          <p:nvSpPr>
            <p:cNvPr id="138" name="Rectangle"/>
            <p:cNvSpPr/>
            <p:nvPr/>
          </p:nvSpPr>
          <p:spPr>
            <a:xfrm>
              <a:off x="2797115" y="18571"/>
              <a:ext cx="9451854" cy="684194"/>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sp>
          <p:nvSpPr>
            <p:cNvPr id="139" name="Rectangle"/>
            <p:cNvSpPr/>
            <p:nvPr/>
          </p:nvSpPr>
          <p:spPr>
            <a:xfrm>
              <a:off x="58514" y="16860"/>
              <a:ext cx="2922819" cy="738839"/>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pic>
          <p:nvPicPr>
            <p:cNvPr id="140" name="image1.png" descr="image1.png"/>
            <p:cNvPicPr>
              <a:picLocks noChangeAspect="1"/>
            </p:cNvPicPr>
            <p:nvPr/>
          </p:nvPicPr>
          <p:blipFill>
            <a:blip r:embed="rId2">
              <a:extLst/>
            </a:blip>
            <a:stretch>
              <a:fillRect/>
            </a:stretch>
          </p:blipFill>
          <p:spPr>
            <a:xfrm>
              <a:off x="-1" y="-2"/>
              <a:ext cx="704327" cy="613871"/>
            </a:xfrm>
            <a:prstGeom prst="rect">
              <a:avLst/>
            </a:prstGeom>
            <a:ln w="12700" cap="flat">
              <a:noFill/>
              <a:miter lim="400000"/>
            </a:ln>
            <a:effectLst/>
          </p:spPr>
        </p:pic>
        <p:sp>
          <p:nvSpPr>
            <p:cNvPr id="141" name="Al-Farabi Kazakh National University…"/>
            <p:cNvSpPr txBox="1"/>
            <p:nvPr/>
          </p:nvSpPr>
          <p:spPr>
            <a:xfrm>
              <a:off x="696108" y="153867"/>
              <a:ext cx="2223692" cy="464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pic>
        <p:nvPicPr>
          <p:cNvPr id="143" name="2522_The_Postabsorptive_Stage.jpg" descr="2522_The_Postabsorptive_Stage.jpg"/>
          <p:cNvPicPr>
            <a:picLocks noChangeAspect="1"/>
          </p:cNvPicPr>
          <p:nvPr/>
        </p:nvPicPr>
        <p:blipFill>
          <a:blip r:embed="rId3">
            <a:extLst/>
          </a:blip>
          <a:stretch>
            <a:fillRect/>
          </a:stretch>
        </p:blipFill>
        <p:spPr>
          <a:xfrm>
            <a:off x="2192987" y="224035"/>
            <a:ext cx="4418160" cy="577567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Rectangle"/>
          <p:cNvSpPr/>
          <p:nvPr/>
        </p:nvSpPr>
        <p:spPr>
          <a:xfrm>
            <a:off x="386396" y="874668"/>
            <a:ext cx="6443282" cy="57053"/>
          </a:xfrm>
          <a:prstGeom prst="rect">
            <a:avLst/>
          </a:prstGeom>
          <a:blipFill>
            <a:blip r:embed="rId2"/>
          </a:blipFill>
          <a:ln w="12700">
            <a:miter lim="400000"/>
          </a:ln>
        </p:spPr>
        <p:txBody>
          <a:bodyPr lIns="45718" tIns="45718" rIns="45718" bIns="45718" anchor="ctr"/>
          <a:lstStyle/>
          <a:p>
            <a:pPr algn="ctr">
              <a:defRPr sz="1800">
                <a:solidFill>
                  <a:srgbClr val="F4F4F4"/>
                </a:solidFill>
                <a:latin typeface="Trebuchet MS"/>
                <a:ea typeface="Trebuchet MS"/>
                <a:cs typeface="Trebuchet MS"/>
                <a:sym typeface="Trebuchet MS"/>
              </a:defRPr>
            </a:pPr>
          </a:p>
        </p:txBody>
      </p:sp>
      <p:sp>
        <p:nvSpPr>
          <p:cNvPr id="146" name="Rectangle"/>
          <p:cNvSpPr/>
          <p:nvPr/>
        </p:nvSpPr>
        <p:spPr>
          <a:xfrm>
            <a:off x="3667581" y="5686957"/>
            <a:ext cx="4765292" cy="57061"/>
          </a:xfrm>
          <a:prstGeom prst="rect">
            <a:avLst/>
          </a:prstGeom>
          <a:blipFill>
            <a:blip r:embed="rId2"/>
          </a:blipFill>
          <a:ln w="12700">
            <a:miter lim="400000"/>
          </a:ln>
        </p:spPr>
        <p:txBody>
          <a:bodyPr lIns="45718" tIns="45718" rIns="45718" bIns="45718" anchor="ctr"/>
          <a:lstStyle/>
          <a:p>
            <a:pPr algn="ctr">
              <a:defRPr sz="1800">
                <a:solidFill>
                  <a:srgbClr val="F4F4F4"/>
                </a:solidFill>
                <a:latin typeface="Trebuchet MS"/>
                <a:ea typeface="Trebuchet MS"/>
                <a:cs typeface="Trebuchet MS"/>
                <a:sym typeface="Trebuchet MS"/>
              </a:defRPr>
            </a:pPr>
          </a:p>
        </p:txBody>
      </p:sp>
      <p:grpSp>
        <p:nvGrpSpPr>
          <p:cNvPr id="151" name="Group"/>
          <p:cNvGrpSpPr/>
          <p:nvPr/>
        </p:nvGrpSpPr>
        <p:grpSpPr>
          <a:xfrm>
            <a:off x="-74259" y="6205464"/>
            <a:ext cx="12248970" cy="755700"/>
            <a:chOff x="0" y="-1"/>
            <a:chExt cx="12248969" cy="755699"/>
          </a:xfrm>
        </p:grpSpPr>
        <p:sp>
          <p:nvSpPr>
            <p:cNvPr id="147" name="Rectangle"/>
            <p:cNvSpPr/>
            <p:nvPr/>
          </p:nvSpPr>
          <p:spPr>
            <a:xfrm>
              <a:off x="2797115" y="18571"/>
              <a:ext cx="9451854" cy="684194"/>
            </a:xfrm>
            <a:prstGeom prst="rect">
              <a:avLst/>
            </a:prstGeom>
            <a:solidFill>
              <a:srgbClr val="1F497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sp>
          <p:nvSpPr>
            <p:cNvPr id="148" name="Rectangle"/>
            <p:cNvSpPr/>
            <p:nvPr/>
          </p:nvSpPr>
          <p:spPr>
            <a:xfrm>
              <a:off x="58514" y="16860"/>
              <a:ext cx="2922819" cy="738839"/>
            </a:xfrm>
            <a:prstGeom prst="rect">
              <a:avLst/>
            </a:prstGeom>
            <a:solidFill>
              <a:srgbClr val="C0504D"/>
            </a:solidFill>
            <a:ln w="12700" cap="flat">
              <a:noFill/>
              <a:miter lim="400000"/>
            </a:ln>
            <a:effectLst/>
          </p:spPr>
          <p:txBody>
            <a:bodyPr wrap="square" lIns="45718" tIns="45718" rIns="45718" bIns="45718" numCol="1" anchor="ctr">
              <a:noAutofit/>
            </a:bodyPr>
            <a:lstStyle/>
            <a:p>
              <a:pPr algn="ctr">
                <a:defRPr>
                  <a:solidFill>
                    <a:srgbClr val="FFFFFF"/>
                  </a:solidFill>
                  <a:latin typeface="Trebuchet MS"/>
                  <a:ea typeface="Trebuchet MS"/>
                  <a:cs typeface="Trebuchet MS"/>
                  <a:sym typeface="Trebuchet MS"/>
                </a:defRPr>
              </a:pPr>
            </a:p>
          </p:txBody>
        </p:sp>
        <p:pic>
          <p:nvPicPr>
            <p:cNvPr id="149" name="image1.png" descr="image1.png"/>
            <p:cNvPicPr>
              <a:picLocks noChangeAspect="1"/>
            </p:cNvPicPr>
            <p:nvPr/>
          </p:nvPicPr>
          <p:blipFill>
            <a:blip r:embed="rId3">
              <a:extLst/>
            </a:blip>
            <a:stretch>
              <a:fillRect/>
            </a:stretch>
          </p:blipFill>
          <p:spPr>
            <a:xfrm>
              <a:off x="-1" y="-2"/>
              <a:ext cx="704327" cy="613871"/>
            </a:xfrm>
            <a:prstGeom prst="rect">
              <a:avLst/>
            </a:prstGeom>
            <a:ln w="12700" cap="flat">
              <a:noFill/>
              <a:miter lim="400000"/>
            </a:ln>
            <a:effectLst/>
          </p:spPr>
        </p:pic>
        <p:sp>
          <p:nvSpPr>
            <p:cNvPr id="150" name="Al-Farabi Kazakh National University…"/>
            <p:cNvSpPr txBox="1"/>
            <p:nvPr/>
          </p:nvSpPr>
          <p:spPr>
            <a:xfrm>
              <a:off x="696108" y="153867"/>
              <a:ext cx="2223692" cy="464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a:lnSpc>
                  <a:spcPct val="160000"/>
                </a:lnSpc>
                <a:defRPr sz="1000">
                  <a:solidFill>
                    <a:srgbClr val="FFFFFF"/>
                  </a:solidFill>
                  <a:latin typeface="Georgia"/>
                  <a:ea typeface="Georgia"/>
                  <a:cs typeface="Georgia"/>
                  <a:sym typeface="Georgia"/>
                </a:defRPr>
              </a:pPr>
              <a:r>
                <a:t>Al-Farabi Kazakh National University</a:t>
              </a:r>
            </a:p>
            <a:p>
              <a:pPr algn="ctr">
                <a:lnSpc>
                  <a:spcPct val="160000"/>
                </a:lnSpc>
                <a:defRPr sz="1000">
                  <a:solidFill>
                    <a:srgbClr val="FFFFFF"/>
                  </a:solidFill>
                  <a:latin typeface="Georgia"/>
                  <a:ea typeface="Georgia"/>
                  <a:cs typeface="Georgia"/>
                  <a:sym typeface="Georgia"/>
                </a:defRPr>
              </a:pPr>
              <a:r>
                <a:t>Higher School of Medicine</a:t>
              </a:r>
            </a:p>
          </p:txBody>
        </p:sp>
      </p:grpSp>
      <p:sp>
        <p:nvSpPr>
          <p:cNvPr id="152" name="Regulation of the Postabsorptive State"/>
          <p:cNvSpPr txBox="1"/>
          <p:nvPr/>
        </p:nvSpPr>
        <p:spPr>
          <a:xfrm>
            <a:off x="264715" y="288372"/>
            <a:ext cx="8044087" cy="16868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1219200">
              <a:defRPr sz="3600"/>
            </a:pPr>
            <a:r>
              <a:t>Regulation of the Postabsorptive State </a:t>
            </a:r>
            <a:br/>
          </a:p>
        </p:txBody>
      </p:sp>
      <p:sp>
        <p:nvSpPr>
          <p:cNvPr id="153" name="sympathetic nervous system…"/>
          <p:cNvSpPr txBox="1"/>
          <p:nvPr/>
        </p:nvSpPr>
        <p:spPr>
          <a:xfrm>
            <a:off x="279449" y="1219215"/>
            <a:ext cx="8267651" cy="469875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57200" indent="-317500" algn="just" defTabSz="457200">
              <a:spcBef>
                <a:spcPts val="1200"/>
              </a:spcBef>
              <a:buClr>
                <a:srgbClr val="000000"/>
              </a:buClr>
              <a:buSzPct val="100000"/>
              <a:buFont typeface="Times Roman"/>
              <a:buChar char="•"/>
              <a:defRPr b="1" sz="2400">
                <a:latin typeface="Times New Roman"/>
                <a:ea typeface="Times New Roman"/>
                <a:cs typeface="Times New Roman"/>
                <a:sym typeface="Times New Roman"/>
              </a:defRPr>
            </a:pPr>
            <a:r>
              <a:t>sympathetic nervous system </a:t>
            </a:r>
          </a:p>
          <a:p>
            <a:pPr marL="457200" indent="-317500" algn="just" defTabSz="457200">
              <a:spcBef>
                <a:spcPts val="1200"/>
              </a:spcBef>
              <a:buClr>
                <a:srgbClr val="000000"/>
              </a:buClr>
              <a:buSzPct val="100000"/>
              <a:buFont typeface="Times Roman"/>
              <a:buChar char="•"/>
              <a:defRPr b="1" sz="2400">
                <a:latin typeface="Times New Roman"/>
                <a:ea typeface="Times New Roman"/>
                <a:cs typeface="Times New Roman"/>
                <a:sym typeface="Times New Roman"/>
              </a:defRPr>
            </a:pPr>
            <a:r>
              <a:t> glucagon</a:t>
            </a:r>
          </a:p>
          <a:p>
            <a:pPr marL="495300" indent="-381000">
              <a:spcBef>
                <a:spcPts val="600"/>
              </a:spcBef>
              <a:buSzPct val="100000"/>
              <a:buChar char="■"/>
            </a:pPr>
            <a:r>
              <a:t>blood glucose levels drop, insulin secretion declines,the </a:t>
            </a:r>
            <a:r>
              <a:rPr b="1"/>
              <a:t>pancreatic alpha cells </a:t>
            </a:r>
            <a:r>
              <a:t>secrete </a:t>
            </a:r>
            <a:r>
              <a:rPr b="1"/>
              <a:t>glucagon</a:t>
            </a:r>
          </a:p>
          <a:p>
            <a:pPr lvl="1" marL="1050470" indent="-453569">
              <a:buSzPct val="100000"/>
              <a:buChar char="■"/>
            </a:pPr>
            <a:r>
              <a:t>promotes </a:t>
            </a:r>
            <a:r>
              <a:rPr b="1"/>
              <a:t>glycogenolysis</a:t>
            </a:r>
            <a:r>
              <a:t> and </a:t>
            </a:r>
            <a:r>
              <a:rPr b="1"/>
              <a:t>gluconeogenesis</a:t>
            </a:r>
          </a:p>
          <a:p>
            <a:pPr lvl="1" marL="1050470" indent="-453569">
              <a:buSzPct val="100000"/>
              <a:buChar char="■"/>
            </a:pPr>
            <a:r>
              <a:t>promotes </a:t>
            </a:r>
            <a:r>
              <a:rPr b="1"/>
              <a:t>lipolysis</a:t>
            </a:r>
            <a:r>
              <a:t> and rise in FFA levels</a:t>
            </a:r>
          </a:p>
          <a:p>
            <a:pPr lvl="1" marL="1050470" indent="-453569">
              <a:buSzPct val="100000"/>
              <a:buChar char="■"/>
            </a:pPr>
            <a:r>
              <a:t>makes both glucose and lipid available for fuel</a:t>
            </a:r>
          </a:p>
          <a:p>
            <a:pPr/>
          </a:p>
          <a:p>
            <a:pPr marL="457200" indent="-317500" algn="just" defTabSz="457200">
              <a:spcBef>
                <a:spcPts val="1200"/>
              </a:spcBef>
              <a:buClr>
                <a:srgbClr val="000000"/>
              </a:buClr>
              <a:buSzPct val="100000"/>
              <a:buFont typeface="Times Roman"/>
              <a:buChar char="•"/>
              <a:defRPr sz="2400">
                <a:latin typeface="Times New Roman"/>
                <a:ea typeface="Times New Roman"/>
                <a:cs typeface="Times New Roman"/>
                <a:sym typeface="Times New Roman"/>
              </a:defRPr>
            </a:pPr>
            <a:r>
              <a:rPr b="1"/>
              <a:t>The sympathoadrenal system</a:t>
            </a:r>
            <a:r>
              <a:t> also promotes glycogenolysis and lipolysis</a:t>
            </a:r>
          </a:p>
          <a:p>
            <a:pPr marL="457200" indent="-317500" algn="just" defTabSz="457200">
              <a:spcBef>
                <a:spcPts val="1200"/>
              </a:spcBef>
              <a:buClr>
                <a:srgbClr val="000000"/>
              </a:buClr>
              <a:buSzPct val="100000"/>
              <a:buFont typeface="Times Roman"/>
              <a:buChar char="•"/>
              <a:defRPr sz="2400">
                <a:latin typeface="Times New Roman"/>
                <a:ea typeface="Times New Roman"/>
                <a:cs typeface="Times New Roman"/>
                <a:sym typeface="Times New Roman"/>
              </a:defRPr>
            </a:pPr>
            <a:r>
              <a:rPr b="1"/>
              <a:t>Growth hormone </a:t>
            </a:r>
            <a:r>
              <a:t>response to a rapid drop in blood glucose level and in states of prolonged fasting </a:t>
            </a:r>
            <a:b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45"/>
                                        </p:tgtEl>
                                        <p:attrNameLst>
                                          <p:attrName>style.visibility</p:attrName>
                                        </p:attrNameLst>
                                      </p:cBhvr>
                                      <p:to>
                                        <p:strVal val="visible"/>
                                      </p:to>
                                    </p:set>
                                    <p:animEffect filter="wipe(left)" transition="in">
                                      <p:cBhvr>
                                        <p:cTn id="7" dur="500"/>
                                        <p:tgtEl>
                                          <p:spTgt spid="145"/>
                                        </p:tgtEl>
                                      </p:cBhvr>
                                    </p:animEffect>
                                  </p:childTnLst>
                                </p:cTn>
                              </p:par>
                            </p:childTnLst>
                          </p:cTn>
                        </p:par>
                        <p:par>
                          <p:cTn id="8" fill="hold">
                            <p:stCondLst>
                              <p:cond delay="500"/>
                            </p:stCondLst>
                            <p:childTnLst>
                              <p:par>
                                <p:cTn id="9" presetClass="entr" nodeType="afterEffect" presetSubtype="8" presetID="22" grpId="2" fill="hold">
                                  <p:stCondLst>
                                    <p:cond delay="0"/>
                                  </p:stCondLst>
                                  <p:iterate type="el" backwards="0">
                                    <p:tmAbs val="0"/>
                                  </p:iterate>
                                  <p:childTnLst>
                                    <p:set>
                                      <p:cBhvr>
                                        <p:cTn id="10" fill="hold"/>
                                        <p:tgtEl>
                                          <p:spTgt spid="146"/>
                                        </p:tgtEl>
                                        <p:attrNameLst>
                                          <p:attrName>style.visibility</p:attrName>
                                        </p:attrNameLst>
                                      </p:cBhvr>
                                      <p:to>
                                        <p:strVal val="visible"/>
                                      </p:to>
                                    </p:set>
                                    <p:animEffect filter="wipe(left)" transition="in">
                                      <p:cBhvr>
                                        <p:cTn id="11" dur="5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5" grpId="1"/>
      <p:bldP build="whole" bldLvl="1" animBg="1" rev="0" advAuto="0" spid="146" grpId="2"/>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